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352" r:id="rId5"/>
    <p:sldId id="353" r:id="rId6"/>
    <p:sldId id="391" r:id="rId7"/>
    <p:sldId id="289" r:id="rId8"/>
    <p:sldId id="260" r:id="rId9"/>
    <p:sldId id="384" r:id="rId10"/>
    <p:sldId id="267" r:id="rId11"/>
    <p:sldId id="261" r:id="rId12"/>
    <p:sldId id="392" r:id="rId13"/>
    <p:sldId id="259" r:id="rId14"/>
    <p:sldId id="264" r:id="rId15"/>
    <p:sldId id="372" r:id="rId16"/>
    <p:sldId id="373" r:id="rId17"/>
    <p:sldId id="374" r:id="rId18"/>
    <p:sldId id="375" r:id="rId19"/>
    <p:sldId id="409" r:id="rId20"/>
    <p:sldId id="339" r:id="rId21"/>
    <p:sldId id="377" r:id="rId22"/>
    <p:sldId id="378" r:id="rId23"/>
    <p:sldId id="355" r:id="rId24"/>
    <p:sldId id="380" r:id="rId25"/>
    <p:sldId id="381" r:id="rId26"/>
    <p:sldId id="410" r:id="rId27"/>
    <p:sldId id="382" r:id="rId28"/>
    <p:sldId id="359" r:id="rId29"/>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D91207-2E5B-6011-DA7E-33C6F82877DD}" name="Georgina Koufariotis (DPC)" initials="GK(" userId="S::georgina.koufariotis@dpc.vic.gov.au::c6048974-ed2a-4d11-8cdc-d63af192ff36" providerId="AD"/>
  <p188:author id="{500F6E25-5B4E-14FA-6F41-FF467C038371}" name="Sophie A Barrett (DPC)" initials="SAB(" userId="S::Sophie.Barrett@dpc.vic.gov.au::0f94f139-bc7e-4869-ac3c-f6ab6cacf022" providerId="AD"/>
  <p188:author id="{2A015353-4B18-67A6-B755-2F39AB2169D2}" name="Luis Gonzalez Serrano (DPC)" initials="LG" userId="S::luis.gonzalezserrano@dpc.vic.gov.au::8bc16fa9-88df-49da-ac61-40068066f001" providerId="AD"/>
  <p188:author id="{FAF1DA5F-3A88-E6D0-5F93-28C3D76EFB74}" name="James Davies (DPC)" initials="JD(" userId="S::james.davies@dpc.vic.gov.au::8ee301c0-ca7d-496e-99d4-cd5e08c309ba" providerId="AD"/>
  <p188:author id="{3C843B6E-1991-21F5-DCC6-73943A81BD99}" name="Bryney Conlan (DGS)" initials="BC(" userId="S::bryney.conlan@dpc.vic.gov.au::dd2ccfeb-dffd-4633-9c26-3d48f927a183" providerId="AD"/>
  <p188:author id="{8FE695BA-FB97-59FA-0D02-8D649F0D6059}" name="Jessica Kendall (DPC)" initials="" userId="S::jessica.kendall@dpc.vic.gov.au::1fedabbc-1423-4c8e-98e9-9415fbfc7cd9" providerId="AD"/>
  <p188:author id="{2682A9C9-FBBB-FAE6-B787-5DE23461A577}" name="Georgina Hillman Nero (DPC)" initials="" userId="S::georgina.hillmannero@dpc.vic.gov.au::6a5d1c69-4a93-4626-baaa-552fd52ca6f8" providerId="AD"/>
  <p188:author id="{324A79D3-0B30-AF1E-990C-6E5D236C6B0C}" name="Jamila Savoy (DPC)" initials="JS" userId="S::jamila.savoy@dpc.vic.gov.au::a1ebc8b2-077d-4037-a6e2-4b02ec367bb0" providerId="AD"/>
  <p188:author id="{921DF0E6-9B11-9CFE-5F5A-BF66EEE0E23C}" name="Rachael Horsford (DPC)" initials="R(" userId="S::rachael.horsford@dpc.vic.gov.au::d8cd00d4-915f-49af-84c3-71ea546d1e8a" providerId="AD"/>
  <p188:author id="{57086DFA-6EE5-B741-A270-00DBD25DD6D1}" name="Priscilla S Steel (DPC)" initials="PS" userId="S::priscilla.steel@dpc.vic.gov.au::9e782c48-a3d5-4ee4-bf00-dad8e63e107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99C24"/>
    <a:srgbClr val="9B453F"/>
    <a:srgbClr val="F1D9C3"/>
    <a:srgbClr val="D9117E"/>
    <a:srgbClr val="CCF0EE"/>
    <a:srgbClr val="00A7E0"/>
    <a:srgbClr val="00B2A9"/>
    <a:srgbClr val="00A8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01840-B3DC-4D82-BA83-F93F35AB4787}" type="datetimeFigureOut">
              <a:rPr lang="en-AU" smtClean="0"/>
              <a:t>7/03/2025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12F9D-58EC-4FBA-A2EB-A365CF705F58}" type="slidenum">
              <a:rPr lang="en-AU" smtClean="0"/>
              <a:t>‹#›</a:t>
            </a:fld>
            <a:endParaRPr lang="en-AU"/>
          </a:p>
        </p:txBody>
      </p:sp>
    </p:spTree>
    <p:extLst>
      <p:ext uri="{BB962C8B-B14F-4D97-AF65-F5344CB8AC3E}">
        <p14:creationId xmlns:p14="http://schemas.microsoft.com/office/powerpoint/2010/main" val="226937181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c.gov.au/inquiries/completed/closing-the-gap-review/report/closing-the-gap-review-report.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912F9D-58EC-4FBA-A2EB-A365CF705F58}" type="slidenum">
              <a:rPr lang="en-AU" smtClean="0"/>
              <a:t>1</a:t>
            </a:fld>
            <a:endParaRPr lang="en-AU"/>
          </a:p>
        </p:txBody>
      </p:sp>
    </p:spTree>
    <p:extLst>
      <p:ext uri="{BB962C8B-B14F-4D97-AF65-F5344CB8AC3E}">
        <p14:creationId xmlns:p14="http://schemas.microsoft.com/office/powerpoint/2010/main" val="3507630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800"/>
              </a:spcAft>
              <a:buClrTx/>
              <a:buSzTx/>
              <a:buFontTx/>
              <a:buNone/>
              <a:tabLst/>
              <a:defRPr/>
            </a:pPr>
            <a:r>
              <a:rPr lang="en-AU" sz="1800" b="0">
                <a:solidFill>
                  <a:srgbClr val="FF0000"/>
                </a:solidFill>
                <a:effectLst/>
                <a:latin typeface="VIC"/>
                <a:ea typeface="Calibri"/>
                <a:cs typeface="Calibri" panose="020F0502020204030204" pitchFamily="34" charset="0"/>
              </a:rPr>
              <a:t>Our history impacts our present. To overcome inequality, we need to understand how it was created, and how it continues. </a:t>
            </a:r>
          </a:p>
          <a:p>
            <a:pPr lvl="0">
              <a:spcAft>
                <a:spcPts val="800"/>
              </a:spcAft>
            </a:pPr>
            <a:endParaRPr lang="en-US" sz="1200">
              <a:solidFill>
                <a:srgbClr val="000000"/>
              </a:solidFill>
              <a:effectLst/>
              <a:ea typeface="Arial" panose="020B0604020202020204" pitchFamily="34" charset="0"/>
              <a:cs typeface="Arial" panose="020B0604020202020204" pitchFamily="34" charset="0"/>
            </a:endParaRPr>
          </a:p>
          <a:p>
            <a:pPr algn="l"/>
            <a:r>
              <a:rPr lang="en-US" sz="1200">
                <a:solidFill>
                  <a:srgbClr val="000000"/>
                </a:solidFill>
                <a:effectLst/>
                <a:ea typeface="Arial" panose="020B0604020202020204" pitchFamily="34" charset="0"/>
                <a:cs typeface="Calibri"/>
              </a:rPr>
              <a:t>There’s been a long silence about colonisation and its impacts on First Peoples, including the role that government policies and practices played in creating an opportunity gap that still exists today.</a:t>
            </a:r>
          </a:p>
          <a:p>
            <a:endParaRPr lang="en-US"/>
          </a:p>
        </p:txBody>
      </p:sp>
      <p:sp>
        <p:nvSpPr>
          <p:cNvPr id="4" name="Slide Number Placeholder 3"/>
          <p:cNvSpPr>
            <a:spLocks noGrp="1"/>
          </p:cNvSpPr>
          <p:nvPr>
            <p:ph type="sldNum" sz="quarter" idx="5"/>
          </p:nvPr>
        </p:nvSpPr>
        <p:spPr/>
        <p:txBody>
          <a:bodyPr/>
          <a:lstStyle/>
          <a:p>
            <a:fld id="{E5AE5962-DCE3-0E4C-843F-35FC4A2FB6BD}" type="slidenum">
              <a:rPr lang="en-US" smtClean="0"/>
              <a:t>10</a:t>
            </a:fld>
            <a:endParaRPr lang="en-US"/>
          </a:p>
        </p:txBody>
      </p:sp>
    </p:spTree>
    <p:extLst>
      <p:ext uri="{BB962C8B-B14F-4D97-AF65-F5344CB8AC3E}">
        <p14:creationId xmlns:p14="http://schemas.microsoft.com/office/powerpoint/2010/main" val="1417737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lvl="0" indent="0">
              <a:spcAft>
                <a:spcPts val="800"/>
              </a:spcAft>
              <a:buFont typeface="Arial" panose="020B0604020202020204" pitchFamily="34" charset="0"/>
              <a:buNone/>
            </a:pPr>
            <a:r>
              <a:rPr lang="en-US" sz="1200">
                <a:solidFill>
                  <a:srgbClr val="000000"/>
                </a:solidFill>
                <a:effectLst/>
                <a:ea typeface="Arial" panose="020B0604020202020204" pitchFamily="34" charset="0"/>
                <a:cs typeface="Calibri"/>
              </a:rPr>
              <a:t>The Victorian Government, in partnership with the First Peoples</a:t>
            </a:r>
            <a:r>
              <a:rPr lang="en-US">
                <a:solidFill>
                  <a:srgbClr val="000000"/>
                </a:solidFill>
                <a:ea typeface="Arial" panose="020B0604020202020204" pitchFamily="34" charset="0"/>
                <a:cs typeface="Calibri"/>
              </a:rPr>
              <a:t>'</a:t>
            </a:r>
            <a:r>
              <a:rPr lang="en-US" sz="1200">
                <a:solidFill>
                  <a:srgbClr val="000000"/>
                </a:solidFill>
                <a:effectLst/>
                <a:ea typeface="Arial" panose="020B0604020202020204" pitchFamily="34" charset="0"/>
                <a:cs typeface="Calibri"/>
              </a:rPr>
              <a:t> Assembly, established the Yoorrook Justice </a:t>
            </a:r>
            <a:r>
              <a:rPr lang="en-US" sz="1200">
                <a:solidFill>
                  <a:srgbClr val="000000"/>
                </a:solidFill>
                <a:cs typeface="Calibri"/>
              </a:rPr>
              <a:t>Commission, </a:t>
            </a:r>
            <a:r>
              <a:rPr lang="en-AU" sz="1200">
                <a:solidFill>
                  <a:srgbClr val="000000"/>
                </a:solidFill>
                <a:cs typeface="Calibri"/>
              </a:rPr>
              <a:t>Australia’s first formal truth-telling process</a:t>
            </a:r>
            <a:r>
              <a:rPr lang="en-US" sz="1200">
                <a:solidFill>
                  <a:srgbClr val="000000"/>
                </a:solidFill>
                <a:cs typeface="Calibri"/>
              </a:rPr>
              <a:t>.</a:t>
            </a:r>
          </a:p>
          <a:p>
            <a:pPr marL="0" lvl="0" indent="0">
              <a:spcAft>
                <a:spcPts val="800"/>
              </a:spcAft>
              <a:buFont typeface="Arial" panose="020B0604020202020204" pitchFamily="34" charset="0"/>
              <a:buNone/>
            </a:pPr>
            <a:endParaRPr lang="en-US" sz="1200">
              <a:solidFill>
                <a:srgbClr val="000000"/>
              </a:solidFill>
              <a:cs typeface="Arial" panose="020B0604020202020204" pitchFamily="34" charset="0"/>
            </a:endParaRPr>
          </a:p>
          <a:p>
            <a:pPr marL="0" marR="0" lvl="0" indent="0" algn="l" defTabSz="914400" rtl="0" eaLnBrk="1" fontAlgn="auto" latinLnBrk="0" hangingPunct="1">
              <a:spcBef>
                <a:spcPts val="0"/>
              </a:spcBef>
              <a:spcAft>
                <a:spcPts val="800"/>
              </a:spcAft>
              <a:buClrTx/>
              <a:buSzTx/>
              <a:buFont typeface="Arial" panose="020B0604020202020204" pitchFamily="34" charset="0"/>
              <a:buNone/>
              <a:tabLst/>
              <a:defRPr/>
            </a:pPr>
            <a:r>
              <a:rPr lang="en-AU" sz="1200"/>
              <a:t>This is the first formal truth-telling process into historical and ongoing injustices experienced by First </a:t>
            </a:r>
            <a:r>
              <a:rPr lang="en-AU"/>
              <a:t>Peoples </a:t>
            </a:r>
            <a:r>
              <a:rPr lang="en-AU" sz="1200"/>
              <a:t>in Victoria. </a:t>
            </a:r>
          </a:p>
          <a:p>
            <a:pPr marL="0" marR="0" lvl="0" indent="0" algn="l" defTabSz="914400" rtl="0" eaLnBrk="1" fontAlgn="auto" latinLnBrk="0" hangingPunct="1">
              <a:spcBef>
                <a:spcPts val="0"/>
              </a:spcBef>
              <a:spcAft>
                <a:spcPts val="800"/>
              </a:spcAft>
              <a:buClrTx/>
              <a:buSzTx/>
              <a:buFont typeface="Arial" panose="020B0604020202020204" pitchFamily="34" charset="0"/>
              <a:buNone/>
              <a:tabLst/>
              <a:defRPr/>
            </a:pPr>
            <a:endParaRPr lang="en-AU" sz="1200">
              <a:solidFill>
                <a:srgbClr val="000000"/>
              </a:solidFill>
              <a:effectLst/>
              <a:ea typeface="Arial" panose="020B0604020202020204" pitchFamily="34" charset="0"/>
              <a:cs typeface="Arial" panose="020B0604020202020204" pitchFamily="34" charset="0"/>
            </a:endParaRPr>
          </a:p>
          <a:p>
            <a:pPr marL="0" indent="0" algn="l">
              <a:buFont typeface="Arial" panose="020B0604020202020204" pitchFamily="34" charset="0"/>
              <a:buNone/>
            </a:pPr>
            <a:r>
              <a:rPr lang="en-AU" sz="1200">
                <a:solidFill>
                  <a:srgbClr val="000000"/>
                </a:solidFill>
                <a:effectLst/>
                <a:ea typeface="Arial" panose="020B0604020202020204" pitchFamily="34" charset="0"/>
                <a:cs typeface="Arial" panose="020B0604020202020204" pitchFamily="34" charset="0"/>
              </a:rPr>
              <a:t>Many Government Ministers and witnesses gave evidence before the Commission to tell the truth about </a:t>
            </a:r>
            <a:r>
              <a:rPr lang="en-AU" sz="1200" b="0" i="0">
                <a:solidFill>
                  <a:srgbClr val="1A1A1A"/>
                </a:solidFill>
                <a:effectLst/>
              </a:rPr>
              <a:t>the injustices committed against First Peoples in Victoria since colonisation.  </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endParaRPr lang="en-AU" sz="1200" b="0" i="0">
              <a:solidFill>
                <a:srgbClr val="1A1A1A"/>
              </a:solidFill>
              <a:effectLst/>
            </a:endParaRPr>
          </a:p>
          <a:p>
            <a:pPr marL="0" marR="0" lvl="0" indent="0" algn="l" defTabSz="914400" rtl="0" eaLnBrk="1" fontAlgn="auto" latinLnBrk="0" hangingPunct="1">
              <a:spcBef>
                <a:spcPts val="0"/>
              </a:spcBef>
              <a:spcAft>
                <a:spcPts val="0"/>
              </a:spcAft>
              <a:buClrTx/>
              <a:buSzTx/>
              <a:buFont typeface="Arial" panose="020B0604020202020204" pitchFamily="34" charset="0"/>
              <a:buNone/>
              <a:tabLst/>
              <a:defRPr/>
            </a:pPr>
            <a:r>
              <a:rPr lang="en-AU" sz="1200" b="0" i="0">
                <a:solidFill>
                  <a:srgbClr val="1A1A1A"/>
                </a:solidFill>
                <a:effectLst/>
              </a:rPr>
              <a:t>Commission hearings have been an opportunity to hear of the strength, resilience and resistance of Aboriginal people – of their unbroken connection to culture and Country for tens of thousands of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ea typeface="Arial" panose="020B0604020202020204" pitchFamily="34" charset="0"/>
              <a:cs typeface="Arial" panose="020B0604020202020204" pitchFamily="34" charset="0"/>
            </a:endParaRPr>
          </a:p>
          <a:p>
            <a:pPr>
              <a:spcBef>
                <a:spcPts val="600"/>
              </a:spcBef>
              <a:spcAft>
                <a:spcPts val="600"/>
              </a:spcAft>
            </a:pPr>
            <a:r>
              <a:rPr lang="en-AU" sz="1800">
                <a:solidFill>
                  <a:srgbClr val="FF0000"/>
                </a:solidFill>
                <a:effectLst/>
                <a:latin typeface="VIC" panose="00000500000000000000" pitchFamily="2" charset="0"/>
                <a:ea typeface="Calibri" panose="020F0502020204030204" pitchFamily="34" charset="0"/>
                <a:cs typeface="Calibri" panose="020F0502020204030204" pitchFamily="34" charset="0"/>
              </a:rPr>
              <a:t>The Commission will produce an official public record that will help us understand Victoria’s history.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ea typeface="Arial" panose="020B0604020202020204" pitchFamily="34" charset="0"/>
                <a:cs typeface="Arial" panose="020B0604020202020204" pitchFamily="34" charset="0"/>
              </a:rPr>
              <a:t>The Commission’s work </a:t>
            </a:r>
            <a:r>
              <a:rPr lang="en-AU">
                <a:effectLst/>
                <a:ea typeface="Arial" panose="020B0604020202020204" pitchFamily="34" charset="0"/>
                <a:cs typeface="Arial" panose="020B0604020202020204" pitchFamily="34" charset="0"/>
              </a:rPr>
              <a:t>will inform the Treaty negotiation process. </a:t>
            </a:r>
            <a:endParaRPr lang="en-AU">
              <a:effectLst/>
              <a:ea typeface="VIC" panose="00000500000000000000" pitchFamily="2" charset="0"/>
              <a:cs typeface="Times New Roman" panose="02020603050405020304" pitchFamily="18" charset="0"/>
            </a:endParaRPr>
          </a:p>
          <a:p>
            <a:pPr lvl="0">
              <a:spcAft>
                <a:spcPts val="800"/>
              </a:spcAft>
            </a:pPr>
            <a:endParaRPr lang="en-AU" sz="1200">
              <a:effectLst/>
              <a:ea typeface="Aptos" panose="020B000402020202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51912F9D-58EC-4FBA-A2EB-A365CF705F58}" type="slidenum">
              <a:rPr lang="en-AU" smtClean="0"/>
              <a:t>11</a:t>
            </a:fld>
            <a:endParaRPr lang="en-AU"/>
          </a:p>
        </p:txBody>
      </p:sp>
    </p:spTree>
    <p:extLst>
      <p:ext uri="{BB962C8B-B14F-4D97-AF65-F5344CB8AC3E}">
        <p14:creationId xmlns:p14="http://schemas.microsoft.com/office/powerpoint/2010/main" val="554305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912F9D-58EC-4FBA-A2EB-A365CF705F58}" type="slidenum">
              <a:rPr lang="en-AU" smtClean="0"/>
              <a:t>12</a:t>
            </a:fld>
            <a:endParaRPr lang="en-AU"/>
          </a:p>
        </p:txBody>
      </p:sp>
    </p:spTree>
    <p:extLst>
      <p:ext uri="{BB962C8B-B14F-4D97-AF65-F5344CB8AC3E}">
        <p14:creationId xmlns:p14="http://schemas.microsoft.com/office/powerpoint/2010/main" val="502566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a:t>The First Peoples’ Assembly of Victoria is the independent, democratically elected body representing Traditional Owners and First Peoples in Victoria. It has been operating since 2019 and established by law in Victoria.  </a:t>
            </a:r>
            <a:endParaRPr lang="en-AU" sz="1200">
              <a:ea typeface="Calibri"/>
              <a:cs typeface="Calibri"/>
            </a:endParaRPr>
          </a:p>
          <a:p>
            <a:pPr marL="171450" lvl="0" indent="-171450">
              <a:buSzPts val="1000"/>
              <a:buFont typeface="Arial" panose="020B0604020202020204" pitchFamily="34" charset="0"/>
              <a:buChar char="•"/>
              <a:tabLst>
                <a:tab pos="914400" algn="l"/>
              </a:tabLst>
            </a:pPr>
            <a:endParaRPr lang="en-AU" sz="1200" kern="100">
              <a:effectLst/>
              <a:ea typeface="Aptos" panose="020B0004020202020204" pitchFamily="34" charset="0"/>
              <a:cs typeface="Calibri"/>
            </a:endParaRPr>
          </a:p>
          <a:p>
            <a:pPr marL="0" lvl="0" indent="0">
              <a:buSzPts val="1000"/>
              <a:buFont typeface="Arial" panose="020B0604020202020204" pitchFamily="34" charset="0"/>
              <a:buNone/>
              <a:tabLst>
                <a:tab pos="914400" algn="l"/>
              </a:tabLst>
            </a:pPr>
            <a:r>
              <a:rPr lang="en-AU" sz="1200" b="0" i="0">
                <a:effectLst/>
              </a:rPr>
              <a:t>It is made up of 33 Traditional Owners of Victoria to ensure it represents the diversity of the state. Every region of the state has representation. </a:t>
            </a:r>
            <a:endParaRPr lang="en-AU" sz="1200" b="0" i="0">
              <a:effectLst/>
              <a:ea typeface="Calibri"/>
              <a:cs typeface="Calibri"/>
            </a:endParaRPr>
          </a:p>
          <a:p>
            <a:pPr marL="171450" lvl="0" indent="-171450">
              <a:buSzPts val="1000"/>
              <a:buFont typeface="Arial" panose="020B0604020202020204" pitchFamily="34" charset="0"/>
              <a:buChar char="•"/>
              <a:tabLst>
                <a:tab pos="914400" algn="l"/>
              </a:tabLst>
            </a:pPr>
            <a:endParaRPr lang="en-AU" sz="1200" b="0" i="0" kern="100">
              <a:ea typeface="Calibri"/>
              <a:cs typeface="Calibri"/>
            </a:endParaRPr>
          </a:p>
          <a:p>
            <a:pPr marL="0" lvl="0" indent="0">
              <a:buSzPts val="1000"/>
              <a:buFont typeface="Arial" panose="020B0604020202020204" pitchFamily="34" charset="0"/>
              <a:buNone/>
              <a:tabLst>
                <a:tab pos="914400" algn="l"/>
              </a:tabLst>
            </a:pPr>
            <a:r>
              <a:rPr lang="en-AU" sz="1200" kern="100">
                <a:effectLst/>
                <a:ea typeface="Aptos" panose="020B0004020202020204" pitchFamily="34" charset="0"/>
                <a:cs typeface="Calibri"/>
              </a:rPr>
              <a:t>The Assembly has now been through two elections. The current co-chairs are Ngarra Murray and Rueben Berg.</a:t>
            </a:r>
          </a:p>
          <a:p>
            <a:pPr marL="171450" lvl="0" indent="-171450">
              <a:buSzPts val="1000"/>
              <a:buFont typeface="Arial" panose="020B0604020202020204" pitchFamily="34" charset="0"/>
              <a:buChar char="•"/>
              <a:tabLst>
                <a:tab pos="914400" algn="l"/>
              </a:tabLst>
            </a:pPr>
            <a:endParaRPr lang="en-AU" sz="1200" kern="100">
              <a:effectLst/>
              <a:ea typeface="Aptos" panose="020B0004020202020204" pitchFamily="34" charset="0"/>
              <a:cs typeface="Calibri"/>
            </a:endParaRPr>
          </a:p>
          <a:p>
            <a:pPr marL="0" lvl="0" indent="0">
              <a:buSzPts val="1000"/>
              <a:buFont typeface="Arial" panose="020B0604020202020204" pitchFamily="34" charset="0"/>
              <a:buNone/>
              <a:tabLst>
                <a:tab pos="914400" algn="l"/>
              </a:tabLst>
            </a:pPr>
            <a:r>
              <a:rPr lang="en-AU" sz="1200" kern="100">
                <a:effectLst/>
                <a:ea typeface="Aptos" panose="020B0004020202020204" pitchFamily="34" charset="0"/>
                <a:cs typeface="Calibri"/>
              </a:rPr>
              <a:t>The Assembly also has an Elders’ Voice, recognising the cultural strength and guidance of Elders. It has a Youth Voice, acknowledging the need to listen to and engage the next generation. </a:t>
            </a:r>
          </a:p>
          <a:p>
            <a:pPr marL="171450" lvl="0" indent="-171450">
              <a:buSzPts val="1000"/>
              <a:buFont typeface="Arial" panose="020B0604020202020204" pitchFamily="34" charset="0"/>
              <a:buChar char="•"/>
              <a:tabLst>
                <a:tab pos="914400" algn="l"/>
              </a:tabLst>
            </a:pPr>
            <a:endParaRPr lang="en-AU" sz="1200" b="0" i="0" kern="1200">
              <a:effectLst/>
              <a:ea typeface="Calibri"/>
              <a:cs typeface="Calibri"/>
            </a:endParaRPr>
          </a:p>
          <a:p>
            <a:pPr marL="0" lvl="0" indent="0">
              <a:buSzPts val="1000"/>
              <a:buFont typeface="Arial" panose="020B0604020202020204" pitchFamily="34" charset="0"/>
              <a:buNone/>
              <a:tabLst>
                <a:tab pos="914400" algn="l"/>
              </a:tabLst>
            </a:pPr>
            <a:r>
              <a:rPr lang="en-US" sz="1200" b="0" i="0" kern="1200">
                <a:effectLst/>
                <a:ea typeface="+mn-ea"/>
                <a:cs typeface="+mn-cs"/>
              </a:rPr>
              <a:t>The First Peoples’ Assembly has worked with the Victorian Government to establish the elements necessary to support Treaty negotiations.</a:t>
            </a:r>
            <a:endParaRPr lang="en-AU" sz="1200" b="0" i="0" kern="1200">
              <a:effectLst/>
              <a:ea typeface="Calibri"/>
              <a:cs typeface="Calibri"/>
            </a:endParaRPr>
          </a:p>
          <a:p>
            <a:endParaRPr lang="en-AU"/>
          </a:p>
        </p:txBody>
      </p:sp>
      <p:sp>
        <p:nvSpPr>
          <p:cNvPr id="4" name="Slide Number Placeholder 3"/>
          <p:cNvSpPr>
            <a:spLocks noGrp="1"/>
          </p:cNvSpPr>
          <p:nvPr>
            <p:ph type="sldNum" sz="quarter" idx="5"/>
          </p:nvPr>
        </p:nvSpPr>
        <p:spPr/>
        <p:txBody>
          <a:bodyPr/>
          <a:lstStyle/>
          <a:p>
            <a:fld id="{51912F9D-58EC-4FBA-A2EB-A365CF705F58}" type="slidenum">
              <a:rPr lang="en-AU" smtClean="0"/>
              <a:t>13</a:t>
            </a:fld>
            <a:endParaRPr lang="en-AU"/>
          </a:p>
        </p:txBody>
      </p:sp>
    </p:spTree>
    <p:extLst>
      <p:ext uri="{BB962C8B-B14F-4D97-AF65-F5344CB8AC3E}">
        <p14:creationId xmlns:p14="http://schemas.microsoft.com/office/powerpoint/2010/main" val="271731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800"/>
              </a:spcAft>
              <a:buSzPts val="1000"/>
              <a:buFont typeface="Arial" panose="020B0604020202020204" pitchFamily="34" charset="0"/>
              <a:buNone/>
              <a:tabLst>
                <a:tab pos="914400" algn="l"/>
              </a:tabLst>
            </a:pPr>
            <a:r>
              <a:rPr lang="en-AU" sz="1200" kern="100">
                <a:effectLst/>
                <a:ea typeface="Aptos" panose="020B0004020202020204" pitchFamily="34" charset="0"/>
                <a:cs typeface="Times New Roman" panose="02020603050405020304" pitchFamily="18" charset="0"/>
              </a:rPr>
              <a:t>The Treaty Act sets out the rules for what needs to be covered in the Treaty Negotiation Framework. </a:t>
            </a:r>
          </a:p>
          <a:p>
            <a:pPr marL="0" lvl="0" indent="0">
              <a:spcAft>
                <a:spcPts val="800"/>
              </a:spcAft>
              <a:buSzPts val="1000"/>
              <a:buFont typeface="Arial" panose="020B0604020202020204" pitchFamily="34" charset="0"/>
              <a:buNone/>
              <a:tabLst>
                <a:tab pos="914400" algn="l"/>
              </a:tabLst>
            </a:pPr>
            <a:endParaRPr lang="en-AU" sz="1200" kern="100">
              <a:effectLst/>
              <a:ea typeface="Aptos" panose="020B0004020202020204" pitchFamily="34" charset="0"/>
              <a:cs typeface="Times New Roman" panose="02020603050405020304" pitchFamily="18" charset="0"/>
            </a:endParaRPr>
          </a:p>
          <a:p>
            <a:pPr marL="0" lvl="0" indent="0">
              <a:spcAft>
                <a:spcPts val="800"/>
              </a:spcAft>
              <a:buSzPts val="1000"/>
              <a:buFont typeface="Arial" panose="020B0604020202020204" pitchFamily="34" charset="0"/>
              <a:buNone/>
              <a:tabLst>
                <a:tab pos="914400" algn="l"/>
              </a:tabLst>
            </a:pPr>
            <a:r>
              <a:rPr lang="en-AU" sz="1200" kern="100">
                <a:ea typeface="Aptos" panose="020B0004020202020204" pitchFamily="34" charset="0"/>
                <a:cs typeface="Times New Roman" panose="02020603050405020304" pitchFamily="18" charset="0"/>
              </a:rPr>
              <a:t>This Framework was negotiated with the Assembly. It was released publicly in 2022.</a:t>
            </a:r>
          </a:p>
          <a:p>
            <a:pPr marL="0" lvl="0" indent="0">
              <a:spcAft>
                <a:spcPts val="800"/>
              </a:spcAft>
              <a:buSzPts val="1000"/>
              <a:buFont typeface="Arial" panose="020B0604020202020204" pitchFamily="34" charset="0"/>
              <a:buNone/>
              <a:tabLst>
                <a:tab pos="914400" algn="l"/>
              </a:tabLst>
            </a:pPr>
            <a:endParaRPr lang="en-AU" sz="1200" kern="100">
              <a:ea typeface="Aptos" panose="020B0004020202020204" pitchFamily="34" charset="0"/>
              <a:cs typeface="Times New Roman" panose="02020603050405020304" pitchFamily="18" charset="0"/>
            </a:endParaRPr>
          </a:p>
          <a:p>
            <a:pPr marL="0" lvl="0" indent="0">
              <a:spcAft>
                <a:spcPts val="800"/>
              </a:spcAft>
              <a:buSzPts val="1000"/>
              <a:buFont typeface="Arial" panose="020B0604020202020204" pitchFamily="34" charset="0"/>
              <a:buNone/>
              <a:tabLst>
                <a:tab pos="914400" algn="l"/>
              </a:tabLst>
            </a:pPr>
            <a:r>
              <a:rPr lang="en-AU" sz="1200" kern="100">
                <a:ea typeface="Aptos" panose="020B0004020202020204" pitchFamily="34" charset="0"/>
                <a:cs typeface="Times New Roman" panose="02020603050405020304" pitchFamily="18" charset="0"/>
              </a:rPr>
              <a:t>The Treaty Negotiation Framework is the core rulebook that guides how the State and representative parties will engage in Treaty negotiations, and how </a:t>
            </a:r>
            <a:r>
              <a:rPr lang="en-AU" b="0" i="0" u="none" strike="noStrike">
                <a:solidFill>
                  <a:srgbClr val="000000"/>
                </a:solidFill>
                <a:effectLst/>
                <a:latin typeface="Aptos" panose="020B0004020202020204" pitchFamily="34" charset="0"/>
              </a:rPr>
              <a:t>the Victorian Government</a:t>
            </a:r>
            <a:r>
              <a:rPr lang="en-AU" sz="1200" kern="100">
                <a:ea typeface="Aptos" panose="020B0004020202020204" pitchFamily="34" charset="0"/>
                <a:cs typeface="Times New Roman" panose="02020603050405020304" pitchFamily="18" charset="0"/>
              </a:rPr>
              <a:t> will address issues that arise and resolve disputes. </a:t>
            </a:r>
          </a:p>
          <a:p>
            <a:pPr marL="0" lvl="0" indent="0">
              <a:spcAft>
                <a:spcPts val="800"/>
              </a:spcAft>
              <a:buSzPts val="1000"/>
              <a:buFont typeface="Arial" panose="020B0604020202020204" pitchFamily="34" charset="0"/>
              <a:buNone/>
              <a:tabLst>
                <a:tab pos="914400" algn="l"/>
              </a:tabLst>
            </a:pPr>
            <a:endParaRPr lang="en-AU" sz="1200" kern="100">
              <a:ea typeface="Aptos" panose="020B0004020202020204" pitchFamily="34" charset="0"/>
              <a:cs typeface="Times New Roman" panose="02020603050405020304" pitchFamily="18" charset="0"/>
            </a:endParaRPr>
          </a:p>
          <a:p>
            <a:pPr marL="0" lvl="0" indent="0">
              <a:spcAft>
                <a:spcPts val="800"/>
              </a:spcAft>
              <a:buSzPts val="1000"/>
              <a:buFont typeface="Arial" panose="020B0604020202020204" pitchFamily="34" charset="0"/>
              <a:buNone/>
              <a:tabLst>
                <a:tab pos="914400" algn="l"/>
              </a:tabLst>
            </a:pPr>
            <a:r>
              <a:rPr lang="en-AU" sz="1200" kern="100">
                <a:ea typeface="Aptos" panose="020B0004020202020204" pitchFamily="34" charset="0"/>
                <a:cs typeface="Times New Roman" panose="02020603050405020304" pitchFamily="18" charset="0"/>
              </a:rPr>
              <a:t>It’s publicly available and can be viewed on the First Peoples-State Relations website. </a:t>
            </a:r>
          </a:p>
          <a:p>
            <a:pPr marL="0" lvl="0" indent="0">
              <a:spcAft>
                <a:spcPts val="800"/>
              </a:spcAft>
              <a:buSzPts val="1000"/>
              <a:buFont typeface="Arial" panose="020B0604020202020204" pitchFamily="34" charset="0"/>
              <a:buNone/>
              <a:tabLst>
                <a:tab pos="914400" algn="l"/>
              </a:tabLst>
            </a:pPr>
            <a:endParaRPr lang="en-AU" sz="1200" kern="100">
              <a:ea typeface="Aptos" panose="020B0004020202020204" pitchFamily="34" charset="0"/>
              <a:cs typeface="Times New Roman" panose="02020603050405020304" pitchFamily="18" charset="0"/>
            </a:endParaRPr>
          </a:p>
          <a:p>
            <a:pPr marL="0" lvl="0" indent="0">
              <a:buSzPts val="1000"/>
              <a:buFont typeface="Arial" panose="020B0604020202020204" pitchFamily="34" charset="0"/>
              <a:buNone/>
              <a:tabLst>
                <a:tab pos="914400" algn="l"/>
              </a:tabLst>
            </a:pPr>
            <a:r>
              <a:rPr lang="en-AU" sz="1200" kern="100">
                <a:effectLst/>
                <a:ea typeface="Aptos" panose="020B0004020202020204" pitchFamily="34" charset="0"/>
                <a:cs typeface="Times New Roman" panose="02020603050405020304" pitchFamily="18" charset="0"/>
              </a:rPr>
              <a:t>It contains all the detail, the ins and outs of how the negotiation process will work. </a:t>
            </a:r>
          </a:p>
          <a:p>
            <a:pPr marL="171450" lvl="0" indent="-171450">
              <a:buSzPts val="1000"/>
              <a:buFont typeface="Arial" panose="020B0604020202020204" pitchFamily="34" charset="0"/>
              <a:buChar char="•"/>
              <a:tabLst>
                <a:tab pos="914400" algn="l"/>
              </a:tabLst>
            </a:pPr>
            <a:endParaRPr lang="en-AU" sz="1200" kern="100">
              <a:ea typeface="Aptos" panose="020B0004020202020204" pitchFamily="34" charset="0"/>
              <a:cs typeface="Times New Roman" panose="02020603050405020304" pitchFamily="18" charset="0"/>
            </a:endParaRPr>
          </a:p>
          <a:p>
            <a:pPr marL="0" lvl="0" indent="0">
              <a:buSzPts val="1000"/>
              <a:buFont typeface="Arial" panose="020B0604020202020204" pitchFamily="34" charset="0"/>
              <a:buNone/>
              <a:tabLst>
                <a:tab pos="914400" algn="l"/>
              </a:tabLst>
            </a:pPr>
            <a:r>
              <a:rPr lang="en-AU" sz="1200" kern="100">
                <a:effectLst/>
                <a:ea typeface="Aptos" panose="020B0004020202020204" pitchFamily="34" charset="0"/>
                <a:cs typeface="Times New Roman" panose="02020603050405020304" pitchFamily="18" charset="0"/>
              </a:rPr>
              <a:t>The Canada treaty process had a similar rulebook, to make sure the whole process was open, transparent and structured. </a:t>
            </a:r>
          </a:p>
          <a:p>
            <a:pPr marL="171450" lvl="0" indent="-171450">
              <a:buSzPts val="1000"/>
              <a:buFont typeface="Arial" panose="020B0604020202020204" pitchFamily="34" charset="0"/>
              <a:buChar char="•"/>
              <a:tabLst>
                <a:tab pos="914400" algn="l"/>
              </a:tabLst>
            </a:pPr>
            <a:endParaRPr lang="en-AU" sz="1200" kern="100">
              <a:ea typeface="Aptos" panose="020B0004020202020204" pitchFamily="34" charset="0"/>
              <a:cs typeface="Times New Roman" panose="02020603050405020304" pitchFamily="18" charset="0"/>
            </a:endParaRPr>
          </a:p>
          <a:p>
            <a:pPr marL="0" lvl="0" indent="0">
              <a:buSzPts val="1000"/>
              <a:buFont typeface="Arial" panose="020B0604020202020204" pitchFamily="34" charset="0"/>
              <a:buNone/>
              <a:tabLst>
                <a:tab pos="914400" algn="l"/>
              </a:tabLst>
            </a:pPr>
            <a:r>
              <a:rPr lang="en-AU" sz="1200">
                <a:effectLst/>
                <a:latin typeface="+mn-lt"/>
                <a:ea typeface="Times New Roman" panose="02020603050405020304" pitchFamily="18" charset="0"/>
                <a:cs typeface="Aptos" panose="020B0004020202020204" pitchFamily="34" charset="0"/>
              </a:rPr>
              <a:t>The Treaty Negotiation Framework will guide the Victorian Government in all future agreement-making as required under Victoria’s Treaty law.</a:t>
            </a:r>
            <a:endParaRPr lang="en-AU" sz="1200">
              <a:latin typeface="+mn-lt"/>
            </a:endParaRPr>
          </a:p>
          <a:p>
            <a:pPr marL="0" lvl="0" indent="0">
              <a:buSzPts val="1000"/>
              <a:buFont typeface="Arial" panose="020B0604020202020204" pitchFamily="34" charset="0"/>
              <a:buNone/>
              <a:tabLst>
                <a:tab pos="914400" algn="l"/>
              </a:tabLst>
            </a:pPr>
            <a:endParaRPr lang="en-AU" sz="1200">
              <a:latin typeface="+mn-lt"/>
            </a:endParaRPr>
          </a:p>
        </p:txBody>
      </p:sp>
      <p:sp>
        <p:nvSpPr>
          <p:cNvPr id="4" name="Slide Number Placeholder 3"/>
          <p:cNvSpPr>
            <a:spLocks noGrp="1"/>
          </p:cNvSpPr>
          <p:nvPr>
            <p:ph type="sldNum" sz="quarter" idx="5"/>
          </p:nvPr>
        </p:nvSpPr>
        <p:spPr/>
        <p:txBody>
          <a:bodyPr/>
          <a:lstStyle/>
          <a:p>
            <a:fld id="{51912F9D-58EC-4FBA-A2EB-A365CF705F58}" type="slidenum">
              <a:rPr lang="en-AU" smtClean="0"/>
              <a:t>14</a:t>
            </a:fld>
            <a:endParaRPr lang="en-AU"/>
          </a:p>
        </p:txBody>
      </p:sp>
    </p:spTree>
    <p:extLst>
      <p:ext uri="{BB962C8B-B14F-4D97-AF65-F5344CB8AC3E}">
        <p14:creationId xmlns:p14="http://schemas.microsoft.com/office/powerpoint/2010/main" val="3653379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l" defTabSz="914400" rtl="0" eaLnBrk="1" latinLnBrk="0" hangingPunct="1">
              <a:spcAft>
                <a:spcPts val="800"/>
              </a:spcAft>
              <a:buSzPts val="1000"/>
              <a:buFont typeface="Arial" panose="020B0604020202020204" pitchFamily="34" charset="0"/>
              <a:buNone/>
              <a:tabLst>
                <a:tab pos="914400" algn="l"/>
              </a:tabLst>
            </a:pPr>
            <a:r>
              <a:rPr lang="en-AU" b="0" i="0">
                <a:solidFill>
                  <a:srgbClr val="1A1A1A"/>
                </a:solidFill>
                <a:effectLst/>
                <a:cs typeface="Calibri"/>
              </a:rPr>
              <a:t>The </a:t>
            </a:r>
            <a:r>
              <a:rPr lang="en-AU" b="0" i="1">
                <a:solidFill>
                  <a:srgbClr val="1A1A1A"/>
                </a:solidFill>
                <a:effectLst/>
                <a:cs typeface="Calibri"/>
              </a:rPr>
              <a:t>Treaty Authority and Other Treaty Elements Act 2022</a:t>
            </a:r>
            <a:r>
              <a:rPr lang="en-AU" b="0" i="0">
                <a:solidFill>
                  <a:srgbClr val="1A1A1A"/>
                </a:solidFill>
                <a:effectLst/>
                <a:cs typeface="Calibri"/>
              </a:rPr>
              <a:t> (Treaty Authority Act) was passed with bipartisan support in August 2022. </a:t>
            </a:r>
          </a:p>
          <a:p>
            <a:pPr marL="0" lvl="1" indent="0" algn="l" defTabSz="914400" rtl="0" eaLnBrk="1" latinLnBrk="0" hangingPunct="1">
              <a:spcAft>
                <a:spcPts val="800"/>
              </a:spcAft>
              <a:buSzPts val="1000"/>
              <a:buFont typeface="Arial" panose="020B0604020202020204" pitchFamily="34" charset="0"/>
              <a:buNone/>
              <a:tabLst>
                <a:tab pos="914400" algn="l"/>
              </a:tabLst>
            </a:pPr>
            <a:endParaRPr lang="en-AU">
              <a:solidFill>
                <a:srgbClr val="1A1A1A"/>
              </a:solidFill>
              <a:cs typeface="Arial" panose="020B0604020202020204" pitchFamily="34" charset="0"/>
            </a:endParaRPr>
          </a:p>
          <a:p>
            <a:pPr marL="0" lvl="1" indent="0" algn="l" defTabSz="914400" rtl="0" eaLnBrk="1" latinLnBrk="0" hangingPunct="1">
              <a:spcAft>
                <a:spcPts val="800"/>
              </a:spcAft>
              <a:buSzPts val="1000"/>
              <a:buFont typeface="Arial" panose="020B0604020202020204" pitchFamily="34" charset="0"/>
              <a:buNone/>
              <a:tabLst>
                <a:tab pos="914400" algn="l"/>
              </a:tabLst>
            </a:pPr>
            <a:r>
              <a:rPr lang="en-AU" b="0" i="0" kern="1200">
                <a:solidFill>
                  <a:srgbClr val="1A1A1A"/>
                </a:solidFill>
                <a:effectLst/>
                <a:ea typeface="+mn-ea"/>
                <a:cs typeface="Calibri"/>
              </a:rPr>
              <a:t>The Waitangi Tribunal in New Zealand is an example of this kind of body. </a:t>
            </a:r>
            <a:endParaRPr lang="en-AU" b="0" i="0" kern="1200">
              <a:solidFill>
                <a:srgbClr val="1A1A1A"/>
              </a:solidFill>
              <a:effectLst/>
              <a:ea typeface="Calibri"/>
              <a:cs typeface="Calibri"/>
            </a:endParaRPr>
          </a:p>
          <a:p>
            <a:pPr marL="0" lvl="1" indent="0" algn="l" defTabSz="914400" rtl="0" eaLnBrk="1" latinLnBrk="0" hangingPunct="1">
              <a:spcAft>
                <a:spcPts val="800"/>
              </a:spcAft>
              <a:buSzPts val="1000"/>
              <a:buFont typeface="Arial" panose="020B0604020202020204" pitchFamily="34" charset="0"/>
              <a:buNone/>
              <a:tabLst>
                <a:tab pos="914400" algn="l"/>
              </a:tabLst>
            </a:pPr>
            <a:endParaRPr lang="en-AU">
              <a:solidFill>
                <a:srgbClr val="1A1A1A"/>
              </a:solidFill>
              <a:ea typeface="Calibri"/>
              <a:cs typeface="Calibri"/>
            </a:endParaRPr>
          </a:p>
          <a:p>
            <a:pPr marL="0" lvl="1" indent="0" algn="l" defTabSz="914400" rtl="0" eaLnBrk="1" latinLnBrk="0" hangingPunct="1">
              <a:spcAft>
                <a:spcPts val="800"/>
              </a:spcAft>
              <a:buSzPts val="1000"/>
              <a:buFont typeface="Arial" panose="020B0604020202020204" pitchFamily="34" charset="0"/>
              <a:buNone/>
              <a:tabLst>
                <a:tab pos="914400" algn="l"/>
              </a:tabLst>
            </a:pPr>
            <a:r>
              <a:rPr lang="en-AU" b="0" i="0" kern="1200">
                <a:solidFill>
                  <a:srgbClr val="1A1A1A"/>
                </a:solidFill>
                <a:effectLst/>
                <a:ea typeface="+mn-ea"/>
                <a:cs typeface="Calibri"/>
              </a:rPr>
              <a:t>The Treaty Authority has been set up with 5 members and</a:t>
            </a:r>
            <a:r>
              <a:rPr lang="en-AU" b="0" i="0">
                <a:solidFill>
                  <a:srgbClr val="1A1A1A"/>
                </a:solidFill>
                <a:effectLst/>
                <a:cs typeface="Calibri"/>
              </a:rPr>
              <a:t> is the independent umpire overseeing Treaty negotiations. </a:t>
            </a:r>
            <a:endParaRPr lang="en-AU" b="0" i="0">
              <a:solidFill>
                <a:srgbClr val="1A1A1A"/>
              </a:solidFill>
              <a:effectLst/>
              <a:ea typeface="Calibri"/>
              <a:cs typeface="Calibri"/>
            </a:endParaRPr>
          </a:p>
          <a:p>
            <a:pPr marL="0" lvl="1" indent="0" algn="l" defTabSz="914400" rtl="0" eaLnBrk="1" latinLnBrk="0" hangingPunct="1">
              <a:spcAft>
                <a:spcPts val="800"/>
              </a:spcAft>
              <a:buSzPts val="1000"/>
              <a:buFont typeface="Arial" panose="020B0604020202020204" pitchFamily="34" charset="0"/>
              <a:buNone/>
              <a:tabLst>
                <a:tab pos="914400" algn="l"/>
              </a:tabLst>
            </a:pPr>
            <a:endParaRPr lang="en-AU" b="0" i="0">
              <a:solidFill>
                <a:srgbClr val="1A1A1A"/>
              </a:solidFill>
              <a:effectLst/>
              <a:ea typeface="Calibri"/>
              <a:cs typeface="Calibri"/>
            </a:endParaRPr>
          </a:p>
          <a:p>
            <a:pPr marL="0" indent="0">
              <a:buFont typeface="Arial" panose="020B0604020202020204" pitchFamily="34" charset="0"/>
              <a:buNone/>
            </a:pPr>
            <a:r>
              <a:rPr lang="en-AU" b="0" i="0">
                <a:solidFill>
                  <a:srgbClr val="1A1A1A"/>
                </a:solidFill>
                <a:effectLst/>
                <a:cs typeface="Calibri"/>
              </a:rPr>
              <a:t>The Treaty Authority ensures the process is fair for all negotiating parties, according to the rules set out in the Treaty Negotiation Framework.</a:t>
            </a:r>
            <a:endParaRPr lang="en-AU" b="0" i="0">
              <a:solidFill>
                <a:srgbClr val="1A1A1A"/>
              </a:solidFill>
              <a:effectLst/>
              <a:ea typeface="Calibri"/>
              <a:cs typeface="Calibri"/>
            </a:endParaRPr>
          </a:p>
          <a:p>
            <a:pPr marL="285750" indent="-285750">
              <a:buFont typeface="Arial" panose="020B0604020202020204" pitchFamily="34" charset="0"/>
              <a:buChar char="•"/>
            </a:pPr>
            <a:endParaRPr lang="en-AU">
              <a:ea typeface="Calibri"/>
              <a:cs typeface="Calibri"/>
            </a:endParaRPr>
          </a:p>
          <a:p>
            <a:pPr marL="0" indent="0" algn="l">
              <a:buFont typeface="Arial" panose="020B0604020202020204" pitchFamily="34" charset="0"/>
              <a:buNone/>
            </a:pPr>
            <a:r>
              <a:rPr lang="en-AU" b="0" i="0">
                <a:solidFill>
                  <a:srgbClr val="1A1A1A"/>
                </a:solidFill>
                <a:effectLst/>
                <a:cs typeface="Calibri"/>
              </a:rPr>
              <a:t>The Treaty Authority launched the Treaty Negotiations Database on 1 July 2024.  </a:t>
            </a:r>
            <a:endParaRPr lang="en-AU" b="0" i="0">
              <a:solidFill>
                <a:srgbClr val="1A1A1A"/>
              </a:solidFill>
              <a:effectLst/>
              <a:ea typeface="Calibri"/>
              <a:cs typeface="Calibri"/>
            </a:endParaRPr>
          </a:p>
          <a:p>
            <a:pPr marL="285750" indent="-285750" algn="l">
              <a:buFont typeface="Arial" panose="020B0604020202020204" pitchFamily="34" charset="0"/>
              <a:buChar char="•"/>
            </a:pPr>
            <a:endParaRPr lang="en-AU" b="0" i="0">
              <a:solidFill>
                <a:srgbClr val="1A1A1A"/>
              </a:solidFill>
              <a:effectLst/>
              <a:ea typeface="Calibri"/>
              <a:cs typeface="Calibri"/>
            </a:endParaRPr>
          </a:p>
          <a:p>
            <a:pPr marL="0" indent="0" algn="l">
              <a:buFont typeface="Arial" panose="020B0604020202020204" pitchFamily="34" charset="0"/>
              <a:buNone/>
            </a:pPr>
            <a:r>
              <a:rPr lang="en-AU" b="0" i="0">
                <a:solidFill>
                  <a:srgbClr val="1A1A1A"/>
                </a:solidFill>
                <a:effectLst/>
                <a:cs typeface="Calibri"/>
              </a:rPr>
              <a:t>The Database is the official register of all parties engaging in Treaty negotiations. It will hold information on which parties are involved in Treaty negotiations, as well as what is being negotiated and the status of negotiations.  </a:t>
            </a:r>
            <a:endParaRPr lang="en-AU" b="0" i="0">
              <a:solidFill>
                <a:srgbClr val="1A1A1A"/>
              </a:solidFill>
              <a:effectLst/>
              <a:ea typeface="Calibri" panose="020F0502020204030204"/>
              <a:cs typeface="Calibri"/>
            </a:endParaRPr>
          </a:p>
          <a:p>
            <a:endParaRPr lang="en-AU"/>
          </a:p>
        </p:txBody>
      </p:sp>
      <p:sp>
        <p:nvSpPr>
          <p:cNvPr id="4" name="Slide Number Placeholder 3"/>
          <p:cNvSpPr>
            <a:spLocks noGrp="1"/>
          </p:cNvSpPr>
          <p:nvPr>
            <p:ph type="sldNum" sz="quarter" idx="5"/>
          </p:nvPr>
        </p:nvSpPr>
        <p:spPr/>
        <p:txBody>
          <a:bodyPr/>
          <a:lstStyle/>
          <a:p>
            <a:fld id="{51912F9D-58EC-4FBA-A2EB-A365CF705F58}" type="slidenum">
              <a:rPr lang="en-AU" smtClean="0"/>
              <a:t>15</a:t>
            </a:fld>
            <a:endParaRPr lang="en-AU"/>
          </a:p>
        </p:txBody>
      </p:sp>
    </p:spTree>
    <p:extLst>
      <p:ext uri="{BB962C8B-B14F-4D97-AF65-F5344CB8AC3E}">
        <p14:creationId xmlns:p14="http://schemas.microsoft.com/office/powerpoint/2010/main" val="4044225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455613"/>
            <a:ext cx="5962650" cy="3354387"/>
          </a:xfrm>
        </p:spPr>
      </p:sp>
      <p:sp>
        <p:nvSpPr>
          <p:cNvPr id="3" name="Notes Placeholder 2"/>
          <p:cNvSpPr>
            <a:spLocks noGrp="1"/>
          </p:cNvSpPr>
          <p:nvPr>
            <p:ph type="body" idx="1"/>
          </p:nvPr>
        </p:nvSpPr>
        <p:spPr>
          <a:xfrm>
            <a:off x="452120" y="4065930"/>
            <a:ext cx="5885180" cy="5063080"/>
          </a:xfrm>
        </p:spPr>
        <p:txBody>
          <a:bodyPr/>
          <a:lstStyle/>
          <a:p>
            <a:pPr algn="l" rtl="0" fontAlgn="base"/>
            <a:r>
              <a:rPr lang="en-US" sz="2000" b="0" i="0" u="none" strike="noStrike">
                <a:solidFill>
                  <a:srgbClr val="000000"/>
                </a:solidFill>
                <a:effectLst/>
                <a:latin typeface="Aptos" panose="020B0004020202020204" pitchFamily="34" charset="0"/>
              </a:rPr>
              <a:t>Treaty negotiations commenced with a ceremony at Darebin Parklands in Fairfield on </a:t>
            </a:r>
            <a:r>
              <a:rPr lang="en-US" sz="2000" b="1" i="0" u="none" strike="noStrike" err="1">
                <a:solidFill>
                  <a:srgbClr val="000000"/>
                </a:solidFill>
                <a:effectLst/>
                <a:latin typeface="Aptos" panose="020B0004020202020204" pitchFamily="34" charset="0"/>
              </a:rPr>
              <a:t>Wurundjeri</a:t>
            </a:r>
            <a:r>
              <a:rPr lang="en-US" sz="2000" b="1" i="0" u="none" strike="noStrike">
                <a:solidFill>
                  <a:srgbClr val="000000"/>
                </a:solidFill>
                <a:effectLst/>
                <a:latin typeface="Aptos" panose="020B0004020202020204" pitchFamily="34" charset="0"/>
              </a:rPr>
              <a:t> Country on 21 November 2024.</a:t>
            </a:r>
            <a:r>
              <a:rPr lang="en-US" sz="2000" b="1" i="0">
                <a:solidFill>
                  <a:srgbClr val="444444"/>
                </a:solidFill>
                <a:effectLst/>
                <a:latin typeface="Aptos" panose="020B0004020202020204" pitchFamily="34" charset="0"/>
              </a:rPr>
              <a:t>​</a:t>
            </a:r>
            <a:endParaRPr lang="en-US" sz="2000" b="1" i="0">
              <a:solidFill>
                <a:srgbClr val="444444"/>
              </a:solidFill>
              <a:effectLst/>
              <a:latin typeface="Calibri" panose="020F0502020204030204" pitchFamily="34" charset="0"/>
            </a:endParaRPr>
          </a:p>
          <a:p>
            <a:pPr algn="l" rtl="0" fontAlgn="base"/>
            <a:r>
              <a:rPr lang="en-US" sz="2000" b="0" i="0">
                <a:solidFill>
                  <a:srgbClr val="444444"/>
                </a:solidFill>
                <a:effectLst/>
                <a:latin typeface="Aptos" panose="020B0004020202020204" pitchFamily="34" charset="0"/>
              </a:rPr>
              <a:t>​</a:t>
            </a:r>
            <a:endParaRPr lang="en-US" sz="2000" b="0" i="0">
              <a:solidFill>
                <a:srgbClr val="444444"/>
              </a:solidFill>
              <a:effectLst/>
              <a:latin typeface="Calibri" panose="020F0502020204030204" pitchFamily="34" charset="0"/>
            </a:endParaRPr>
          </a:p>
          <a:p>
            <a:pPr algn="l" rtl="0" fontAlgn="base"/>
            <a:r>
              <a:rPr lang="en-US" sz="2000" b="0" i="0" u="none" strike="noStrike">
                <a:solidFill>
                  <a:srgbClr val="000000"/>
                </a:solidFill>
                <a:effectLst/>
                <a:latin typeface="Aptos" panose="020B0004020202020204" pitchFamily="34" charset="0"/>
              </a:rPr>
              <a:t>Aboriginal Victorians came together from across the state to share culture. </a:t>
            </a:r>
            <a:r>
              <a:rPr lang="en-US" sz="2000" b="0" i="0">
                <a:solidFill>
                  <a:srgbClr val="444444"/>
                </a:solidFill>
                <a:effectLst/>
                <a:latin typeface="Aptos" panose="020B0004020202020204" pitchFamily="34" charset="0"/>
              </a:rPr>
              <a:t>​</a:t>
            </a:r>
            <a:endParaRPr lang="en-US" sz="2000" b="0" i="0">
              <a:solidFill>
                <a:srgbClr val="444444"/>
              </a:solidFill>
              <a:effectLst/>
              <a:latin typeface="Calibri" panose="020F0502020204030204" pitchFamily="34" charset="0"/>
            </a:endParaRPr>
          </a:p>
          <a:p>
            <a:pPr algn="l" rtl="0" fontAlgn="base"/>
            <a:r>
              <a:rPr lang="en-US" sz="2000" b="0" i="0">
                <a:solidFill>
                  <a:srgbClr val="444444"/>
                </a:solidFill>
                <a:effectLst/>
                <a:latin typeface="Aptos" panose="020B0004020202020204" pitchFamily="34" charset="0"/>
              </a:rPr>
              <a:t>​</a:t>
            </a:r>
            <a:endParaRPr lang="en-US" sz="2000" b="0" i="0">
              <a:solidFill>
                <a:srgbClr val="444444"/>
              </a:solidFill>
              <a:effectLst/>
              <a:latin typeface="Calibri" panose="020F0502020204030204" pitchFamily="34" charset="0"/>
            </a:endParaRPr>
          </a:p>
          <a:p>
            <a:pPr algn="l" rtl="0" fontAlgn="base"/>
            <a:r>
              <a:rPr lang="en-US" sz="2000" b="0" i="0" u="none" strike="noStrike">
                <a:solidFill>
                  <a:srgbClr val="000000"/>
                </a:solidFill>
                <a:effectLst/>
                <a:latin typeface="Aptos" panose="020B0004020202020204" pitchFamily="34" charset="0"/>
              </a:rPr>
              <a:t>The Premier of Victoria, the Governor of Victoria and members of the Victorian Parliament attended, as well as Yoorrook Justice Commissioners, members of the Treaty Authority. </a:t>
            </a:r>
            <a:r>
              <a:rPr lang="en-US" sz="2000" b="0" i="0">
                <a:solidFill>
                  <a:srgbClr val="444444"/>
                </a:solidFill>
                <a:effectLst/>
                <a:latin typeface="Aptos" panose="020B0004020202020204" pitchFamily="34" charset="0"/>
              </a:rPr>
              <a:t>​</a:t>
            </a:r>
            <a:endParaRPr lang="en-US" sz="2000" b="0" i="0">
              <a:solidFill>
                <a:srgbClr val="444444"/>
              </a:solidFill>
              <a:effectLst/>
              <a:latin typeface="Calibri" panose="020F0502020204030204" pitchFamily="34" charset="0"/>
            </a:endParaRPr>
          </a:p>
          <a:p>
            <a:pPr algn="l" rtl="0" fontAlgn="base"/>
            <a:r>
              <a:rPr lang="en-US" sz="2000" b="0" i="0">
                <a:solidFill>
                  <a:srgbClr val="444444"/>
                </a:solidFill>
                <a:effectLst/>
                <a:latin typeface="Aptos" panose="020B0004020202020204" pitchFamily="34" charset="0"/>
              </a:rPr>
              <a:t>​</a:t>
            </a:r>
            <a:endParaRPr lang="en-US" sz="2000" b="0" i="0">
              <a:solidFill>
                <a:srgbClr val="444444"/>
              </a:solidFill>
              <a:effectLst/>
              <a:latin typeface="Calibri" panose="020F0502020204030204" pitchFamily="34" charset="0"/>
            </a:endParaRPr>
          </a:p>
          <a:p>
            <a:pPr algn="l" rtl="0" fontAlgn="base"/>
            <a:r>
              <a:rPr lang="en-US" sz="2000" b="0" i="0" u="none" strike="noStrike">
                <a:solidFill>
                  <a:srgbClr val="000000"/>
                </a:solidFill>
                <a:effectLst/>
                <a:latin typeface="Aptos" panose="020B0004020202020204" pitchFamily="34" charset="0"/>
              </a:rPr>
              <a:t>We’re going to play a short 60 second video about the event. </a:t>
            </a:r>
            <a:endParaRPr lang="en-US" sz="1400" b="1" kern="1200">
              <a:latin typeface="+mn-lt"/>
              <a:ea typeface="Arial" panose="020B0604020202020204" pitchFamily="34" charset="0"/>
              <a:cs typeface="Arial" panose="020B0604020202020204" pitchFamily="34" charset="0"/>
            </a:endParaRPr>
          </a:p>
          <a:p>
            <a:pPr lvl="0"/>
            <a:endParaRPr lang="en-US" sz="1400">
              <a:effectLst/>
              <a:latin typeface="+mn-lt"/>
              <a:ea typeface="Arial" panose="020B0604020202020204" pitchFamily="34" charset="0"/>
              <a:cs typeface="Arial" panose="020B0604020202020204" pitchFamily="34" charset="0"/>
            </a:endParaRPr>
          </a:p>
          <a:p>
            <a:pPr>
              <a:defRPr/>
            </a:pPr>
            <a:r>
              <a:rPr lang="en-AU" sz="1400" kern="100">
                <a:latin typeface="+mn-lt"/>
                <a:ea typeface="Aptos" panose="020B0004020202020204" pitchFamily="34" charset="0"/>
                <a:cs typeface="Times New Roman" panose="02020603050405020304" pitchFamily="18" charset="0"/>
              </a:rPr>
              <a:t>Link: https://vimeo.com/1036230078/c0bd49c942</a:t>
            </a:r>
          </a:p>
          <a:p>
            <a:pPr lvl="0"/>
            <a:endParaRPr lang="en-US">
              <a:effectLst/>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1912F9D-58EC-4FBA-A2EB-A365CF705F58}" type="slidenum">
              <a:rPr lang="en-AU" smtClean="0"/>
              <a:t>16</a:t>
            </a:fld>
            <a:endParaRPr lang="en-AU"/>
          </a:p>
        </p:txBody>
      </p:sp>
    </p:spTree>
    <p:extLst>
      <p:ext uri="{BB962C8B-B14F-4D97-AF65-F5344CB8AC3E}">
        <p14:creationId xmlns:p14="http://schemas.microsoft.com/office/powerpoint/2010/main" val="4035261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200"/>
              </a:spcAft>
              <a:buSzPts val="1000"/>
              <a:tabLst>
                <a:tab pos="914400" algn="l"/>
              </a:tabLst>
              <a:defRPr/>
            </a:pPr>
            <a:r>
              <a:rPr lang="en-AU" sz="1800" kern="100">
                <a:cs typeface="Arial" panose="020B0604020202020204" pitchFamily="34" charset="0"/>
              </a:rPr>
              <a:t>In Victoria, the Victorian Government will negotiate two types of Treaties – a Statewide Treaty and local Traditional Owner Treaties. </a:t>
            </a:r>
          </a:p>
          <a:p>
            <a:pPr>
              <a:lnSpc>
                <a:spcPct val="120000"/>
              </a:lnSpc>
              <a:spcAft>
                <a:spcPts val="1200"/>
              </a:spcAft>
              <a:buSzPts val="1000"/>
              <a:tabLst>
                <a:tab pos="914400" algn="l"/>
              </a:tabLst>
              <a:defRPr/>
            </a:pPr>
            <a:r>
              <a:rPr lang="en-AU" sz="1800" kern="100">
                <a:cs typeface="Arial" panose="020B0604020202020204" pitchFamily="34" charset="0"/>
              </a:rPr>
              <a:t>To tackle big systemic issues related to health, education and cultural heritage, we need a Statewide Treaty. Statewide Treaty is the overarching Treaty between the Victorian Government and First Peoples.</a:t>
            </a:r>
          </a:p>
          <a:p>
            <a:pPr>
              <a:lnSpc>
                <a:spcPct val="120000"/>
              </a:lnSpc>
              <a:spcAft>
                <a:spcPts val="1200"/>
              </a:spcAft>
              <a:buSzPts val="1000"/>
              <a:tabLst>
                <a:tab pos="914400" algn="l"/>
              </a:tabLst>
              <a:defRPr/>
            </a:pPr>
            <a:r>
              <a:rPr lang="en-AU" sz="1800" kern="100">
                <a:cs typeface="Arial" panose="020B0604020202020204" pitchFamily="34" charset="0"/>
              </a:rPr>
              <a:t>Local Treaties provide a process to address local needs and interests in a geographic area.  </a:t>
            </a:r>
          </a:p>
        </p:txBody>
      </p:sp>
      <p:sp>
        <p:nvSpPr>
          <p:cNvPr id="4" name="Slide Number Placeholder 3"/>
          <p:cNvSpPr>
            <a:spLocks noGrp="1"/>
          </p:cNvSpPr>
          <p:nvPr>
            <p:ph type="sldNum" sz="quarter" idx="5"/>
          </p:nvPr>
        </p:nvSpPr>
        <p:spPr/>
        <p:txBody>
          <a:bodyPr/>
          <a:lstStyle/>
          <a:p>
            <a:fld id="{51912F9D-58EC-4FBA-A2EB-A365CF705F58}" type="slidenum">
              <a:rPr lang="en-AU" smtClean="0"/>
              <a:t>17</a:t>
            </a:fld>
            <a:endParaRPr lang="en-AU"/>
          </a:p>
        </p:txBody>
      </p:sp>
    </p:spTree>
    <p:extLst>
      <p:ext uri="{BB962C8B-B14F-4D97-AF65-F5344CB8AC3E}">
        <p14:creationId xmlns:p14="http://schemas.microsoft.com/office/powerpoint/2010/main" val="3486240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i="0">
                <a:solidFill>
                  <a:srgbClr val="000000"/>
                </a:solidFill>
                <a:effectLst/>
              </a:rPr>
              <a:t>Local Treaties will ensure individual groups are not only recognised, but also have the needs and concerns met.  </a:t>
            </a:r>
            <a:endParaRPr lang="en-AU" b="0" i="0">
              <a:solidFill>
                <a:srgbClr val="000000"/>
              </a:solidFill>
              <a:effectLst/>
              <a:ea typeface="Calibri"/>
              <a:cs typeface="Calibri"/>
            </a:endParaRPr>
          </a:p>
          <a:p>
            <a:pPr marL="0" indent="0">
              <a:buFont typeface="Arial" panose="020B0604020202020204" pitchFamily="34" charset="0"/>
              <a:buNone/>
            </a:pPr>
            <a:endParaRPr lang="en-AU">
              <a:ea typeface="Calibri"/>
              <a:cs typeface="Calibri"/>
            </a:endParaRPr>
          </a:p>
          <a:p>
            <a:pPr marL="0" indent="0">
              <a:buFont typeface="Arial" panose="020B0604020202020204" pitchFamily="34" charset="0"/>
              <a:buNone/>
            </a:pPr>
            <a:r>
              <a:rPr lang="en-AU"/>
              <a:t>Local Treaties provide a process to address local needs and interests.</a:t>
            </a:r>
            <a:endParaRPr lang="en-AU">
              <a:ea typeface="Calibri"/>
              <a:cs typeface="Calibri"/>
            </a:endParaRPr>
          </a:p>
          <a:p>
            <a:pPr marL="0" indent="0">
              <a:buFont typeface="Arial" panose="020B0604020202020204" pitchFamily="34" charset="0"/>
              <a:buNone/>
            </a:pPr>
            <a:endParaRPr lang="en-AU">
              <a:ea typeface="Calibri"/>
              <a:cs typeface="Calibri"/>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a:t>Negotiations will be led by a First Peoples’ Treaty Delegation comprising all Traditional Owners seeking to negotiate a Treaty over an area. </a:t>
            </a:r>
            <a:endParaRPr lang="en-AU">
              <a:ea typeface="Calibri"/>
              <a:cs typeface="Calibri"/>
            </a:endParaRPr>
          </a:p>
          <a:p>
            <a:pPr marL="0" indent="0">
              <a:buFont typeface="Arial" panose="020B0604020202020204" pitchFamily="34" charset="0"/>
              <a:buNone/>
            </a:pPr>
            <a:endParaRPr lang="en-AU">
              <a:ea typeface="Calibri"/>
              <a:cs typeface="Calibri"/>
            </a:endParaRPr>
          </a:p>
          <a:p>
            <a:pPr marL="0" indent="0">
              <a:buFont typeface="Arial" panose="020B0604020202020204" pitchFamily="34" charset="0"/>
              <a:buNone/>
            </a:pPr>
            <a:r>
              <a:rPr lang="en-AU"/>
              <a:t>Treaty agreement-making will be an ongoing process over coming decades. </a:t>
            </a:r>
            <a:endParaRPr lang="en-AU">
              <a:ea typeface="Calibri"/>
              <a:cs typeface="Calibri"/>
            </a:endParaRPr>
          </a:p>
          <a:p>
            <a:pPr marL="0" indent="0">
              <a:buFont typeface="Arial" panose="020B0604020202020204" pitchFamily="34" charset="0"/>
              <a:buNone/>
            </a:pPr>
            <a:endParaRPr lang="en-AU"/>
          </a:p>
          <a:p>
            <a:pPr marL="0" indent="0">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fld id="{51912F9D-58EC-4FBA-A2EB-A365CF705F58}" type="slidenum">
              <a:rPr lang="en-AU" smtClean="0"/>
              <a:t>18</a:t>
            </a:fld>
            <a:endParaRPr lang="en-AU"/>
          </a:p>
        </p:txBody>
      </p:sp>
    </p:spTree>
    <p:extLst>
      <p:ext uri="{BB962C8B-B14F-4D97-AF65-F5344CB8AC3E}">
        <p14:creationId xmlns:p14="http://schemas.microsoft.com/office/powerpoint/2010/main" val="735958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912F9D-58EC-4FBA-A2EB-A365CF705F58}" type="slidenum">
              <a:rPr lang="en-AU" smtClean="0"/>
              <a:t>19</a:t>
            </a:fld>
            <a:endParaRPr lang="en-AU"/>
          </a:p>
        </p:txBody>
      </p:sp>
    </p:spTree>
    <p:extLst>
      <p:ext uri="{BB962C8B-B14F-4D97-AF65-F5344CB8AC3E}">
        <p14:creationId xmlns:p14="http://schemas.microsoft.com/office/powerpoint/2010/main" val="2503956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912F9D-58EC-4FBA-A2EB-A365CF705F58}" type="slidenum">
              <a:rPr lang="en-AU" smtClean="0"/>
              <a:t>2</a:t>
            </a:fld>
            <a:endParaRPr lang="en-AU"/>
          </a:p>
        </p:txBody>
      </p:sp>
    </p:spTree>
    <p:extLst>
      <p:ext uri="{BB962C8B-B14F-4D97-AF65-F5344CB8AC3E}">
        <p14:creationId xmlns:p14="http://schemas.microsoft.com/office/powerpoint/2010/main" val="2674841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1450" y="431800"/>
            <a:ext cx="4008438" cy="2254250"/>
          </a:xfrm>
        </p:spPr>
      </p:sp>
      <p:sp>
        <p:nvSpPr>
          <p:cNvPr id="3" name="Notes Placeholder 2"/>
          <p:cNvSpPr>
            <a:spLocks noGrp="1"/>
          </p:cNvSpPr>
          <p:nvPr>
            <p:ph type="body" idx="1"/>
          </p:nvPr>
        </p:nvSpPr>
        <p:spPr>
          <a:xfrm>
            <a:off x="328294" y="3278357"/>
            <a:ext cx="6110605" cy="3979694"/>
          </a:xfrm>
        </p:spPr>
        <p:txBody>
          <a:bodyPr>
            <a:normAutofit/>
          </a:bodyPr>
          <a:lstStyle/>
          <a:p>
            <a:pPr marR="0" lvl="0" algn="l" defTabSz="914377" rtl="0" eaLnBrk="1" fontAlgn="auto" latinLnBrk="0" hangingPunct="1">
              <a:lnSpc>
                <a:spcPct val="100000"/>
              </a:lnSpc>
              <a:spcBef>
                <a:spcPts val="0"/>
              </a:spcBef>
              <a:spcAft>
                <a:spcPts val="0"/>
              </a:spcAft>
              <a:buClrTx/>
              <a:buSzTx/>
              <a:tabLst/>
              <a:defRPr/>
            </a:pPr>
            <a:r>
              <a:rPr lang="en-US">
                <a:effectLst/>
                <a:ea typeface="Arial" panose="020B0604020202020204" pitchFamily="34" charset="0"/>
                <a:cs typeface="Arial" panose="020B0604020202020204" pitchFamily="34" charset="0"/>
              </a:rPr>
              <a:t>This slide provides a snapshot of the Treaty Elements that have been formally established.  </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effectLst/>
              <a:ea typeface="Arial" panose="020B0604020202020204" pitchFamily="34" charset="0"/>
              <a:cs typeface="Arial" panose="020B0604020202020204" pitchFamily="34" charset="0"/>
            </a:endParaRPr>
          </a:p>
          <a:p>
            <a:pPr marR="0" lvl="0" algn="l" defTabSz="914377" rtl="0" eaLnBrk="1" fontAlgn="auto" latinLnBrk="0" hangingPunct="1">
              <a:lnSpc>
                <a:spcPct val="100000"/>
              </a:lnSpc>
              <a:spcBef>
                <a:spcPts val="0"/>
              </a:spcBef>
              <a:spcAft>
                <a:spcPts val="0"/>
              </a:spcAft>
              <a:buClrTx/>
              <a:buSzTx/>
              <a:tabLst/>
              <a:defRPr/>
            </a:pPr>
            <a:r>
              <a:rPr lang="en-US">
                <a:effectLst/>
                <a:ea typeface="Arial" panose="020B0604020202020204" pitchFamily="34" charset="0"/>
                <a:cs typeface="Arial" panose="020B0604020202020204" pitchFamily="34" charset="0"/>
              </a:rPr>
              <a:t>A lot of preparation work has gone into getting us to this point. The Victorian Government has worked with peak bodies, with community bodies and government departments and agencies across the state to lay the foundations.  </a:t>
            </a:r>
          </a:p>
          <a:p>
            <a:pPr marR="0" lvl="0" algn="l" defTabSz="914377" rtl="0" eaLnBrk="1" fontAlgn="auto" latinLnBrk="0" hangingPunct="1">
              <a:lnSpc>
                <a:spcPct val="100000"/>
              </a:lnSpc>
              <a:spcBef>
                <a:spcPts val="0"/>
              </a:spcBef>
              <a:spcAft>
                <a:spcPts val="0"/>
              </a:spcAft>
              <a:buClrTx/>
              <a:buSzTx/>
              <a:tabLst/>
              <a:defRPr/>
            </a:pPr>
            <a:endParaRPr lang="en-US">
              <a:effectLst/>
              <a:ea typeface="Arial" panose="020B0604020202020204" pitchFamily="34" charset="0"/>
              <a:cs typeface="Arial" panose="020B0604020202020204" pitchFamily="34" charset="0"/>
            </a:endParaRPr>
          </a:p>
          <a:p>
            <a:pPr marR="0" lvl="0" algn="l" defTabSz="914377" rtl="0" eaLnBrk="1" fontAlgn="auto" latinLnBrk="0" hangingPunct="1">
              <a:lnSpc>
                <a:spcPct val="100000"/>
              </a:lnSpc>
              <a:spcBef>
                <a:spcPts val="0"/>
              </a:spcBef>
              <a:spcAft>
                <a:spcPts val="0"/>
              </a:spcAft>
              <a:buClrTx/>
              <a:buSzTx/>
              <a:tabLst/>
              <a:defRPr/>
            </a:pPr>
            <a:endParaRPr lang="en-US">
              <a:effectLst/>
              <a:ea typeface="Arial" panose="020B0604020202020204" pitchFamily="34" charset="0"/>
              <a:cs typeface="Arial" panose="020B0604020202020204" pitchFamily="34" charset="0"/>
            </a:endParaRPr>
          </a:p>
          <a:p>
            <a:endParaRPr lang="en-AU" sz="1200">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1912F9D-58EC-4FBA-A2EB-A365CF705F58}" type="slidenum">
              <a:rPr lang="en-AU" smtClean="0"/>
              <a:t>20</a:t>
            </a:fld>
            <a:endParaRPr lang="en-AU"/>
          </a:p>
        </p:txBody>
      </p:sp>
    </p:spTree>
    <p:extLst>
      <p:ext uri="{BB962C8B-B14F-4D97-AF65-F5344CB8AC3E}">
        <p14:creationId xmlns:p14="http://schemas.microsoft.com/office/powerpoint/2010/main" val="811202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kern="100">
                <a:effectLst/>
                <a:ea typeface="Aptos" panose="020B0004020202020204" pitchFamily="34" charset="0"/>
                <a:cs typeface="Times New Roman" panose="02020603050405020304" pitchFamily="18" charset="0"/>
              </a:rPr>
              <a:t>Negotiating parties sitting at the negotiating table for Statewide Treaty are:</a:t>
            </a:r>
          </a:p>
          <a:p>
            <a:pPr marL="285750" indent="-285750">
              <a:lnSpc>
                <a:spcPct val="107000"/>
              </a:lnSpc>
              <a:spcAft>
                <a:spcPts val="800"/>
              </a:spcAft>
              <a:buFont typeface="Arial" panose="020B0604020202020204" pitchFamily="34" charset="0"/>
              <a:buChar char="•"/>
            </a:pPr>
            <a:r>
              <a:rPr lang="en-AU" kern="100">
                <a:effectLst/>
                <a:ea typeface="Aptos" panose="020B0004020202020204" pitchFamily="34" charset="0"/>
                <a:cs typeface="Times New Roman" panose="02020603050405020304" pitchFamily="18" charset="0"/>
              </a:rPr>
              <a:t> the State of Victoria and</a:t>
            </a:r>
          </a:p>
          <a:p>
            <a:pPr marL="285750" indent="-285750">
              <a:lnSpc>
                <a:spcPct val="107000"/>
              </a:lnSpc>
              <a:spcAft>
                <a:spcPts val="800"/>
              </a:spcAft>
              <a:buFont typeface="Arial" panose="020B0604020202020204" pitchFamily="34" charset="0"/>
              <a:buChar char="•"/>
            </a:pPr>
            <a:r>
              <a:rPr lang="en-AU" kern="100">
                <a:effectLst/>
                <a:ea typeface="Aptos" panose="020B0004020202020204" pitchFamily="34" charset="0"/>
                <a:cs typeface="Times New Roman" panose="02020603050405020304" pitchFamily="18" charset="0"/>
              </a:rPr>
              <a:t> the First Peoples’ Assembly of Victoria. </a:t>
            </a:r>
          </a:p>
          <a:p>
            <a:pPr>
              <a:lnSpc>
                <a:spcPct val="107000"/>
              </a:lnSpc>
              <a:spcAft>
                <a:spcPts val="800"/>
              </a:spcAft>
            </a:pPr>
            <a:endParaRPr lang="en-AU" kern="100">
              <a:effectLst/>
              <a:ea typeface="Aptos" panose="020B0004020202020204" pitchFamily="34" charset="0"/>
              <a:cs typeface="Times New Roman" panose="02020603050405020304" pitchFamily="18" charset="0"/>
            </a:endParaRPr>
          </a:p>
          <a:p>
            <a:pPr>
              <a:lnSpc>
                <a:spcPct val="107000"/>
              </a:lnSpc>
              <a:spcAft>
                <a:spcPts val="800"/>
              </a:spcAft>
            </a:pPr>
            <a:r>
              <a:rPr lang="en-AU"/>
              <a:t>The Victorian Government is represented by senior Department of Premier and Cabinet executives, and appointed Member Negotiators represent the First Peoples’ Assembly of Victoria.  The Victorian Government are negotiating on behalf of all Victorians, and have an obligation to put good faith and Victorian’s best interests first.</a:t>
            </a:r>
          </a:p>
          <a:p>
            <a:pPr>
              <a:lnSpc>
                <a:spcPct val="107000"/>
              </a:lnSpc>
              <a:spcAft>
                <a:spcPts val="800"/>
              </a:spcAft>
            </a:pPr>
            <a:endParaRPr lang="en-AU"/>
          </a:p>
          <a:p>
            <a:pPr>
              <a:lnSpc>
                <a:spcPct val="107000"/>
              </a:lnSpc>
              <a:spcAft>
                <a:spcPts val="800"/>
              </a:spcAft>
            </a:pPr>
            <a:r>
              <a:rPr lang="en-AU" kern="100">
                <a:effectLst/>
                <a:ea typeface="Aptos" panose="020B0004020202020204" pitchFamily="34" charset="0"/>
                <a:cs typeface="Times New Roman" panose="02020603050405020304" pitchFamily="18" charset="0"/>
              </a:rPr>
              <a:t>The First Peoples’ Assembly of Victoria was established in 2018 and is the democratically elected body representing First Peoples in Statewide Treaty Negotiations.</a:t>
            </a:r>
          </a:p>
          <a:p>
            <a:pPr>
              <a:lnSpc>
                <a:spcPct val="107000"/>
              </a:lnSpc>
              <a:spcAft>
                <a:spcPts val="800"/>
              </a:spcAft>
            </a:pPr>
            <a:endParaRPr lang="en-AU" kern="100">
              <a:effectLst/>
              <a:ea typeface="Aptos" panose="020B0004020202020204" pitchFamily="34" charset="0"/>
              <a:cs typeface="Times New Roman" panose="02020603050405020304" pitchFamily="18" charset="0"/>
            </a:endParaRPr>
          </a:p>
          <a:p>
            <a:pPr>
              <a:lnSpc>
                <a:spcPct val="107000"/>
              </a:lnSpc>
              <a:spcAft>
                <a:spcPts val="800"/>
              </a:spcAft>
            </a:pPr>
            <a:r>
              <a:rPr lang="en-AU" kern="100">
                <a:effectLst/>
                <a:ea typeface="Aptos" panose="020B0004020202020204" pitchFamily="34" charset="0"/>
                <a:cs typeface="Times New Roman" panose="02020603050405020304" pitchFamily="18" charset="0"/>
              </a:rPr>
              <a:t>Negotiations are overseen by the independent Treaty Authority according to rules set out in the Treaty Negotiation Framework.</a:t>
            </a:r>
          </a:p>
          <a:p>
            <a:pPr lvl="0">
              <a:spcAft>
                <a:spcPts val="800"/>
              </a:spcAft>
            </a:pPr>
            <a:endParaRPr lang="en-AU">
              <a:effectLst/>
              <a:ea typeface="Calibri" panose="020F0502020204030204" pitchFamily="34" charset="0"/>
            </a:endParaRPr>
          </a:p>
          <a:p>
            <a:endParaRPr lang="en-AU"/>
          </a:p>
        </p:txBody>
      </p:sp>
      <p:sp>
        <p:nvSpPr>
          <p:cNvPr id="4" name="Slide Number Placeholder 3"/>
          <p:cNvSpPr>
            <a:spLocks noGrp="1"/>
          </p:cNvSpPr>
          <p:nvPr>
            <p:ph type="sldNum" sz="quarter" idx="5"/>
          </p:nvPr>
        </p:nvSpPr>
        <p:spPr/>
        <p:txBody>
          <a:bodyPr/>
          <a:lstStyle/>
          <a:p>
            <a:fld id="{51912F9D-58EC-4FBA-A2EB-A365CF705F58}" type="slidenum">
              <a:rPr lang="en-AU" smtClean="0"/>
              <a:t>21</a:t>
            </a:fld>
            <a:endParaRPr lang="en-AU"/>
          </a:p>
        </p:txBody>
      </p:sp>
    </p:spTree>
    <p:extLst>
      <p:ext uri="{BB962C8B-B14F-4D97-AF65-F5344CB8AC3E}">
        <p14:creationId xmlns:p14="http://schemas.microsoft.com/office/powerpoint/2010/main" val="2906211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1200"/>
              </a:spcAft>
              <a:buClrTx/>
              <a:buSzTx/>
              <a:buFont typeface="Symbol" panose="05050102010706020507" pitchFamily="18" charset="2"/>
              <a:buNone/>
              <a:tabLst/>
              <a:defRPr/>
            </a:pPr>
            <a:r>
              <a:rPr lang="en-AU" sz="1200" kern="100">
                <a:effectLst/>
                <a:ea typeface="Aptos" panose="020B0004020202020204" pitchFamily="34" charset="0"/>
                <a:cs typeface="Times New Roman" panose="02020603050405020304" pitchFamily="18" charset="0"/>
              </a:rPr>
              <a:t>Treaty is a practical way for Aboriginal people to have a say about the policies that impact Aboriginal health, housing and education.</a:t>
            </a:r>
          </a:p>
          <a:p>
            <a:pPr marL="0" marR="0" lvl="0" indent="0" algn="l" defTabSz="914400" rtl="0" eaLnBrk="1" fontAlgn="auto" latinLnBrk="0" hangingPunct="1">
              <a:lnSpc>
                <a:spcPct val="107000"/>
              </a:lnSpc>
              <a:spcBef>
                <a:spcPts val="0"/>
              </a:spcBef>
              <a:spcAft>
                <a:spcPts val="1200"/>
              </a:spcAft>
              <a:buClrTx/>
              <a:buSzTx/>
              <a:buFont typeface="Symbol" panose="05050102010706020507" pitchFamily="18" charset="2"/>
              <a:buNone/>
              <a:tabLst/>
              <a:defRPr/>
            </a:pPr>
            <a:endParaRPr lang="en-AU" sz="1200" kern="100">
              <a:effectLst/>
              <a:ea typeface="Aptos" panose="020B0004020202020204" pitchFamily="34" charset="0"/>
              <a:cs typeface="Times New Roman" panose="02020603050405020304" pitchFamily="18" charset="0"/>
            </a:endParaRPr>
          </a:p>
          <a:p>
            <a:pPr lvl="0">
              <a:lnSpc>
                <a:spcPts val="1500"/>
              </a:lnSpc>
              <a:spcAft>
                <a:spcPts val="800"/>
              </a:spcAft>
            </a:pPr>
            <a:r>
              <a:rPr lang="en-US">
                <a:solidFill>
                  <a:srgbClr val="000000"/>
                </a:solidFill>
                <a:effectLst/>
                <a:ea typeface="Times" panose="02020603050405020304" pitchFamily="18" charset="0"/>
              </a:rPr>
              <a:t>Treaty is our opportunity to come to grips with the history we share and create a better future together. Treaty will bring Victorian communities together to build strong relationships based on respect. </a:t>
            </a:r>
            <a:endParaRPr lang="en-AU">
              <a:solidFill>
                <a:srgbClr val="000000"/>
              </a:solidFill>
              <a:effectLst/>
              <a:ea typeface="Times" panose="02020603050405020304" pitchFamily="18" charset="0"/>
            </a:endParaRPr>
          </a:p>
          <a:p>
            <a:pPr>
              <a:lnSpc>
                <a:spcPct val="107000"/>
              </a:lnSpc>
              <a:spcAft>
                <a:spcPts val="1200"/>
              </a:spcAft>
              <a:defRPr/>
            </a:pPr>
            <a:endParaRPr lang="en-AU" sz="1200" kern="10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200"/>
              </a:spcAft>
              <a:buClrTx/>
              <a:buSzTx/>
              <a:buFont typeface="Symbol" panose="05050102010706020507" pitchFamily="18" charset="2"/>
              <a:buNone/>
              <a:tabLst/>
              <a:defRPr/>
            </a:pPr>
            <a:r>
              <a:rPr lang="en-AU" sz="1200" kern="100">
                <a:effectLst/>
                <a:ea typeface="Aptos" panose="020B0004020202020204" pitchFamily="34" charset="0"/>
                <a:cs typeface="Times New Roman" panose="02020603050405020304" pitchFamily="18" charset="0"/>
              </a:rPr>
              <a:t>Treaty will also </a:t>
            </a:r>
            <a:r>
              <a:rPr lang="en-AU" sz="1200" b="1" kern="100">
                <a:effectLst/>
                <a:ea typeface="Aptos" panose="020B0004020202020204" pitchFamily="34" charset="0"/>
                <a:cs typeface="Times New Roman" panose="02020603050405020304" pitchFamily="18" charset="0"/>
              </a:rPr>
              <a:t>help all Victorians learn about Aboriginal culture </a:t>
            </a:r>
            <a:r>
              <a:rPr lang="en-AU" sz="1200" kern="100">
                <a:effectLst/>
                <a:ea typeface="Aptos" panose="020B0004020202020204" pitchFamily="34" charset="0"/>
                <a:cs typeface="Times New Roman" panose="02020603050405020304" pitchFamily="18" charset="0"/>
              </a:rPr>
              <a:t>and have a deeper connection and understanding of our shared history.</a:t>
            </a:r>
          </a:p>
          <a:p>
            <a:pPr lvl="0">
              <a:lnSpc>
                <a:spcPts val="1500"/>
              </a:lnSpc>
              <a:spcAft>
                <a:spcPts val="800"/>
              </a:spcAft>
            </a:pPr>
            <a:endParaRPr lang="en-AU">
              <a:solidFill>
                <a:srgbClr val="000000"/>
              </a:solidFill>
              <a:effectLst/>
              <a:ea typeface="Times"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51912F9D-58EC-4FBA-A2EB-A365CF705F58}" type="slidenum">
              <a:rPr lang="en-AU" smtClean="0"/>
              <a:t>22</a:t>
            </a:fld>
            <a:endParaRPr lang="en-AU"/>
          </a:p>
        </p:txBody>
      </p:sp>
    </p:spTree>
    <p:extLst>
      <p:ext uri="{BB962C8B-B14F-4D97-AF65-F5344CB8AC3E}">
        <p14:creationId xmlns:p14="http://schemas.microsoft.com/office/powerpoint/2010/main" val="3361620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AU" sz="1250" kern="100">
                <a:effectLst/>
                <a:ea typeface="Aptos" panose="020B0004020202020204" pitchFamily="34" charset="0"/>
                <a:cs typeface="Calibri"/>
              </a:rPr>
              <a:t>On </a:t>
            </a:r>
            <a:r>
              <a:rPr lang="en-AU" sz="1250" b="0" i="0">
                <a:solidFill>
                  <a:srgbClr val="1A1A1A"/>
                </a:solidFill>
                <a:effectLst/>
              </a:rPr>
              <a:t>13 January 2025 the Victorian Government and First Peoples’ Assembly issued a joint statement to update Victorians on our focus areas for these negotiations. </a:t>
            </a:r>
          </a:p>
          <a:p>
            <a:pPr marL="0" marR="0" lvl="0" indent="0" algn="l" defTabSz="914400" rtl="0" eaLnBrk="1" fontAlgn="auto" latinLnBrk="0" hangingPunct="1">
              <a:lnSpc>
                <a:spcPct val="100000"/>
              </a:lnSpc>
              <a:spcBef>
                <a:spcPts val="300"/>
              </a:spcBef>
              <a:spcAft>
                <a:spcPts val="0"/>
              </a:spcAft>
              <a:buClrTx/>
              <a:buSzTx/>
              <a:buFontTx/>
              <a:buNone/>
              <a:tabLst/>
              <a:defRPr/>
            </a:pPr>
            <a:endParaRPr lang="en-AU" sz="1250" b="0" i="0">
              <a:solidFill>
                <a:srgbClr val="1A1A1A"/>
              </a:solidFill>
              <a:effectLst/>
            </a:endParaRPr>
          </a:p>
          <a:p>
            <a:pPr marL="0" marR="0" lvl="0" indent="0" algn="l" defTabSz="914400" rtl="0" eaLnBrk="1" fontAlgn="auto" latinLnBrk="0" hangingPunct="1">
              <a:lnSpc>
                <a:spcPct val="100000"/>
              </a:lnSpc>
              <a:spcBef>
                <a:spcPts val="300"/>
              </a:spcBef>
              <a:spcAft>
                <a:spcPts val="0"/>
              </a:spcAft>
              <a:buClrTx/>
              <a:buSzTx/>
              <a:buFontTx/>
              <a:buNone/>
              <a:tabLst/>
              <a:defRPr/>
            </a:pPr>
            <a:r>
              <a:rPr lang="en-AU" sz="1250" b="0" i="0">
                <a:solidFill>
                  <a:srgbClr val="1A1A1A"/>
                </a:solidFill>
                <a:effectLst/>
              </a:rPr>
              <a:t>One of the focus </a:t>
            </a:r>
            <a:r>
              <a:rPr lang="en-AU" sz="1250">
                <a:solidFill>
                  <a:srgbClr val="1A1A1A"/>
                </a:solidFill>
              </a:rPr>
              <a:t>areas</a:t>
            </a:r>
            <a:r>
              <a:rPr lang="en-AU" sz="1250" b="0" i="0">
                <a:solidFill>
                  <a:srgbClr val="1A1A1A"/>
                </a:solidFill>
                <a:effectLst/>
              </a:rPr>
              <a:t> </a:t>
            </a:r>
            <a:r>
              <a:rPr lang="en-AU" sz="1250">
                <a:solidFill>
                  <a:srgbClr val="1A1A1A"/>
                </a:solidFill>
              </a:rPr>
              <a:t>will be looking at how the First Peoples' Assembly could evolve into an </a:t>
            </a:r>
            <a:r>
              <a:rPr lang="en-AU" sz="1250" b="0" i="0">
                <a:solidFill>
                  <a:srgbClr val="1A1A1A"/>
                </a:solidFill>
                <a:effectLst/>
              </a:rPr>
              <a:t>ongoing representative body for First Peoples decision-making. </a:t>
            </a:r>
            <a:endParaRPr lang="en-AU" sz="1250" b="0" i="0">
              <a:solidFill>
                <a:srgbClr val="1A1A1A"/>
              </a:solidFill>
              <a:effectLst/>
              <a:ea typeface="Calibri"/>
              <a:cs typeface="Calibri"/>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lang="en-AU" sz="1250" b="0" i="0">
              <a:solidFill>
                <a:srgbClr val="1A1A1A"/>
              </a:solidFill>
              <a:effectLst/>
            </a:endParaRPr>
          </a:p>
          <a:p>
            <a:pPr>
              <a:spcBef>
                <a:spcPts val="300"/>
              </a:spcBef>
            </a:pPr>
            <a:r>
              <a:rPr lang="en-AU" sz="1250" b="1" i="0">
                <a:solidFill>
                  <a:srgbClr val="1A1A1A"/>
                </a:solidFill>
                <a:effectLst/>
              </a:rPr>
              <a:t>An ongoing representative body </a:t>
            </a:r>
            <a:endParaRPr lang="en-AU" sz="1250" b="1" i="0">
              <a:solidFill>
                <a:srgbClr val="1A1A1A"/>
              </a:solidFill>
              <a:effectLst/>
              <a:ea typeface="Calibri"/>
              <a:cs typeface="Calibri"/>
            </a:endParaRPr>
          </a:p>
          <a:p>
            <a:pPr>
              <a:spcBef>
                <a:spcPts val="600"/>
              </a:spcBef>
              <a:spcAft>
                <a:spcPts val="600"/>
              </a:spcAft>
            </a:pPr>
            <a:r>
              <a:rPr lang="en-AU" sz="1800">
                <a:solidFill>
                  <a:srgbClr val="FF0000"/>
                </a:solidFill>
                <a:effectLst/>
                <a:latin typeface="VIC"/>
                <a:ea typeface="Calibri"/>
                <a:cs typeface="Calibri" panose="020F0502020204030204" pitchFamily="34" charset="0"/>
              </a:rPr>
              <a:t>Treaty is about First Peoples making decisions about their own lives. Ongoing, democratic representation makes that possible. </a:t>
            </a:r>
          </a:p>
          <a:p>
            <a:pPr>
              <a:spcBef>
                <a:spcPts val="600"/>
              </a:spcBef>
              <a:spcAft>
                <a:spcPts val="600"/>
              </a:spcAft>
            </a:pPr>
            <a:r>
              <a:rPr lang="en-AU" sz="1800">
                <a:solidFill>
                  <a:srgbClr val="FF0000"/>
                </a:solidFill>
                <a:effectLst/>
                <a:latin typeface="VIC"/>
                <a:ea typeface="Calibri"/>
                <a:cs typeface="Calibri" panose="020F0502020204030204" pitchFamily="34" charset="0"/>
              </a:rPr>
              <a:t>In Victoria we already have a successful First Peoples’ representative body in the First Peoples’ Assembly of Victoria. </a:t>
            </a:r>
          </a:p>
          <a:p>
            <a:pPr>
              <a:spcBef>
                <a:spcPts val="600"/>
              </a:spcBef>
              <a:spcAft>
                <a:spcPts val="600"/>
              </a:spcAft>
            </a:pPr>
            <a:r>
              <a:rPr lang="en-AU" sz="1800">
                <a:solidFill>
                  <a:srgbClr val="FF0000"/>
                </a:solidFill>
                <a:effectLst/>
                <a:latin typeface="VIC"/>
                <a:ea typeface="Calibri"/>
                <a:cs typeface="Calibri" panose="020F0502020204030204" pitchFamily="34" charset="0"/>
              </a:rPr>
              <a:t>Treaty negotiations are considering how the Assembly could evolve and how an ongoing representative body could be legally recognised, what governance would be required and what role it could play. </a:t>
            </a:r>
          </a:p>
          <a:p>
            <a:pPr>
              <a:spcBef>
                <a:spcPts val="600"/>
              </a:spcBef>
              <a:spcAft>
                <a:spcPts val="600"/>
              </a:spcAft>
            </a:pPr>
            <a:r>
              <a:rPr lang="en-AU" sz="1800">
                <a:solidFill>
                  <a:srgbClr val="FF0000"/>
                </a:solidFill>
                <a:effectLst/>
                <a:latin typeface="VIC"/>
                <a:ea typeface="Calibri"/>
                <a:cs typeface="Calibri" panose="020F0502020204030204" pitchFamily="34" charset="0"/>
              </a:rPr>
              <a:t>This will include the role a representative body could play in decision-making relating to government programs and services for First Peoples.</a:t>
            </a:r>
          </a:p>
          <a:p>
            <a:pPr marL="914400" lvl="2">
              <a:buFont typeface="Arial" panose="020B0604020202020204" pitchFamily="34" charset="0"/>
            </a:pPr>
            <a:endParaRPr lang="en-AU" sz="1250">
              <a:solidFill>
                <a:srgbClr val="1A1A1A"/>
              </a:solidFill>
              <a:effectLst/>
              <a:latin typeface="Calibri" panose="020F0502020204030204"/>
              <a:ea typeface="Calibri" panose="020F0502020204030204" pitchFamily="34" charset="0"/>
              <a:cs typeface="Calibri" panose="020F0502020204030204" pitchFamily="34" charset="0"/>
            </a:endParaRPr>
          </a:p>
          <a:p>
            <a:r>
              <a:rPr lang="en-AU" sz="1250" b="1">
                <a:solidFill>
                  <a:srgbClr val="1A1A1A"/>
                </a:solidFill>
              </a:rPr>
              <a:t>The</a:t>
            </a:r>
            <a:r>
              <a:rPr lang="en-AU" sz="1250" b="1" i="0">
                <a:solidFill>
                  <a:srgbClr val="1A1A1A"/>
                </a:solidFill>
                <a:effectLst/>
              </a:rPr>
              <a:t> </a:t>
            </a:r>
            <a:r>
              <a:rPr lang="en-AU" sz="1250" b="1">
                <a:solidFill>
                  <a:srgbClr val="1A1A1A"/>
                </a:solidFill>
              </a:rPr>
              <a:t>Government and the Assembly have </a:t>
            </a:r>
            <a:r>
              <a:rPr lang="en-AU" sz="1250" b="1" i="0">
                <a:solidFill>
                  <a:srgbClr val="1A1A1A"/>
                </a:solidFill>
                <a:effectLst/>
              </a:rPr>
              <a:t>agreed other priority areas for negotiation, these include:</a:t>
            </a:r>
            <a:endParaRPr lang="en-AU" sz="1250" b="1" i="0">
              <a:solidFill>
                <a:srgbClr val="1A1A1A"/>
              </a:solidFill>
              <a:effectLst/>
              <a:ea typeface="Calibri"/>
              <a:cs typeface="Calibri"/>
            </a:endParaRPr>
          </a:p>
          <a:p>
            <a:pPr marL="285750" indent="-285750">
              <a:buFont typeface="Arial" panose="020B0604020202020204" pitchFamily="34" charset="0"/>
              <a:buChar char="•"/>
            </a:pPr>
            <a:r>
              <a:rPr lang="en-AU" sz="1250" b="0" i="0">
                <a:solidFill>
                  <a:srgbClr val="1A1A1A"/>
                </a:solidFill>
                <a:effectLst/>
              </a:rPr>
              <a:t>Implementing the accountability mechanism under the National Agreement on Closing the Gap</a:t>
            </a:r>
            <a:endParaRPr lang="en-AU" sz="1250" b="0" i="0">
              <a:solidFill>
                <a:srgbClr val="1A1A1A"/>
              </a:solidFill>
              <a:effectLst/>
              <a:ea typeface="Calibri"/>
              <a:cs typeface="Calibri"/>
            </a:endParaRPr>
          </a:p>
          <a:p>
            <a:pPr marL="285750" indent="-285750">
              <a:buFont typeface="Arial" panose="020B0604020202020204" pitchFamily="34" charset="0"/>
              <a:buChar char="•"/>
            </a:pPr>
            <a:r>
              <a:rPr lang="en-AU" sz="1250" b="0" i="0">
                <a:solidFill>
                  <a:srgbClr val="1A1A1A"/>
                </a:solidFill>
                <a:effectLst/>
              </a:rPr>
              <a:t>Ongoing truth-telling, education, healing and reconciliation in Victoria</a:t>
            </a:r>
            <a:endParaRPr lang="en-AU" sz="1250" b="0" i="0">
              <a:solidFill>
                <a:srgbClr val="1A1A1A"/>
              </a:solidFill>
              <a:effectLst/>
              <a:ea typeface="Calibri"/>
              <a:cs typeface="Calibri"/>
            </a:endParaRPr>
          </a:p>
          <a:p>
            <a:pPr marL="285750" indent="-285750">
              <a:buFont typeface="Arial" panose="020B0604020202020204" pitchFamily="34" charset="0"/>
              <a:buChar char="•"/>
            </a:pPr>
            <a:r>
              <a:rPr lang="en-AU" sz="1250" b="0" i="0">
                <a:solidFill>
                  <a:srgbClr val="1A1A1A"/>
                </a:solidFill>
                <a:effectLst/>
              </a:rPr>
              <a:t>Dispute resolution under a Statewide Treaty</a:t>
            </a:r>
            <a:endParaRPr lang="en-AU" sz="1250" b="0" i="0">
              <a:solidFill>
                <a:srgbClr val="1A1A1A"/>
              </a:solidFill>
              <a:effectLst/>
              <a:ea typeface="Calibri"/>
              <a:cs typeface="Calibri"/>
            </a:endParaRPr>
          </a:p>
          <a:p>
            <a:pPr marL="285750" indent="-285750">
              <a:buFont typeface="Arial" panose="020B0604020202020204" pitchFamily="34" charset="0"/>
              <a:buChar char="•"/>
            </a:pPr>
            <a:r>
              <a:rPr lang="en-AU" sz="1250" b="0" i="0">
                <a:solidFill>
                  <a:srgbClr val="1A1A1A"/>
                </a:solidFill>
                <a:effectLst/>
              </a:rPr>
              <a:t>Processes for negotiating future Statewide Treaties.</a:t>
            </a:r>
            <a:endParaRPr lang="en-AU" sz="1250" b="0" i="0">
              <a:solidFill>
                <a:srgbClr val="1A1A1A"/>
              </a:solidFill>
              <a:effectLst/>
              <a:ea typeface="Calibri"/>
              <a:cs typeface="Calibri"/>
            </a:endParaRPr>
          </a:p>
          <a:p>
            <a:pPr marL="285750" indent="-285750">
              <a:buFont typeface="Arial" panose="020B0604020202020204" pitchFamily="34" charset="0"/>
              <a:buChar char="•"/>
            </a:pPr>
            <a:endParaRPr lang="en-AU" sz="1250">
              <a:solidFill>
                <a:srgbClr val="1A1A1A"/>
              </a:solidFill>
              <a:ea typeface="Calibri"/>
              <a:cs typeface="Calibri"/>
            </a:endParaRPr>
          </a:p>
          <a:p>
            <a:r>
              <a:rPr lang="en-AU" sz="1250">
                <a:solidFill>
                  <a:srgbClr val="1A1A1A"/>
                </a:solidFill>
                <a:ea typeface="Calibri"/>
                <a:cs typeface="Calibri"/>
              </a:rPr>
              <a:t>Victorians will be updated further through additional Joint Updates.</a:t>
            </a:r>
          </a:p>
          <a:p>
            <a:endParaRPr lang="en-AU">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51912F9D-58EC-4FBA-A2EB-A365CF705F58}" type="slidenum">
              <a:rPr lang="en-AU" smtClean="0"/>
              <a:t>23</a:t>
            </a:fld>
            <a:endParaRPr lang="en-AU"/>
          </a:p>
        </p:txBody>
      </p:sp>
    </p:spTree>
    <p:extLst>
      <p:ext uri="{BB962C8B-B14F-4D97-AF65-F5344CB8AC3E}">
        <p14:creationId xmlns:p14="http://schemas.microsoft.com/office/powerpoint/2010/main" val="700005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912F9D-58EC-4FBA-A2EB-A365CF705F58}" type="slidenum">
              <a:rPr lang="en-AU" smtClean="0"/>
              <a:t>24</a:t>
            </a:fld>
            <a:endParaRPr lang="en-AU"/>
          </a:p>
        </p:txBody>
      </p:sp>
    </p:spTree>
    <p:extLst>
      <p:ext uri="{BB962C8B-B14F-4D97-AF65-F5344CB8AC3E}">
        <p14:creationId xmlns:p14="http://schemas.microsoft.com/office/powerpoint/2010/main" val="1230073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912F9D-58EC-4FBA-A2EB-A365CF705F58}" type="slidenum">
              <a:rPr lang="en-AU" smtClean="0"/>
              <a:t>25</a:t>
            </a:fld>
            <a:endParaRPr lang="en-AU"/>
          </a:p>
        </p:txBody>
      </p:sp>
    </p:spTree>
    <p:extLst>
      <p:ext uri="{BB962C8B-B14F-4D97-AF65-F5344CB8AC3E}">
        <p14:creationId xmlns:p14="http://schemas.microsoft.com/office/powerpoint/2010/main" val="3085052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E8E8A61-96E5-4D5A-B8AF-8432592DD9D4}" type="slidenum">
              <a:rPr lang="en-AU" smtClean="0"/>
              <a:t>3</a:t>
            </a:fld>
            <a:endParaRPr lang="en-AU"/>
          </a:p>
        </p:txBody>
      </p:sp>
    </p:spTree>
    <p:extLst>
      <p:ext uri="{BB962C8B-B14F-4D97-AF65-F5344CB8AC3E}">
        <p14:creationId xmlns:p14="http://schemas.microsoft.com/office/powerpoint/2010/main" val="746071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1912F9D-58EC-4FBA-A2EB-A365CF705F58}" type="slidenum">
              <a:rPr lang="en-AU" smtClean="0"/>
              <a:t>4</a:t>
            </a:fld>
            <a:endParaRPr lang="en-AU"/>
          </a:p>
        </p:txBody>
      </p:sp>
    </p:spTree>
    <p:extLst>
      <p:ext uri="{BB962C8B-B14F-4D97-AF65-F5344CB8AC3E}">
        <p14:creationId xmlns:p14="http://schemas.microsoft.com/office/powerpoint/2010/main" val="885744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800"/>
              </a:spcAft>
              <a:buFont typeface="Arial" panose="020B0604020202020204" pitchFamily="34" charset="0"/>
              <a:buNone/>
            </a:pPr>
            <a:endParaRPr lang="en-AU">
              <a:effectLst/>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E5AE5962-DCE3-0E4C-843F-35FC4A2FB6BD}" type="slidenum">
              <a:rPr lang="en-US" smtClean="0"/>
              <a:t>5</a:t>
            </a:fld>
            <a:endParaRPr lang="en-US"/>
          </a:p>
        </p:txBody>
      </p:sp>
    </p:spTree>
    <p:extLst>
      <p:ext uri="{BB962C8B-B14F-4D97-AF65-F5344CB8AC3E}">
        <p14:creationId xmlns:p14="http://schemas.microsoft.com/office/powerpoint/2010/main" val="2045172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9918"/>
            <a:ext cx="5486400" cy="4456113"/>
          </a:xfrm>
        </p:spPr>
        <p:txBody>
          <a:bodyPr/>
          <a:lstStyle/>
          <a:p>
            <a:pPr lvl="0"/>
            <a:r>
              <a:rPr lang="en-US">
                <a:effectLst/>
                <a:ea typeface="Arial" panose="020B0604020202020204" pitchFamily="34" charset="0"/>
                <a:cs typeface="Arial" panose="020B0604020202020204" pitchFamily="34" charset="0"/>
              </a:rPr>
              <a:t>We are at an exciting moment in history. After nearly a decade of preparation – getting strong foundations in place – in Victoria, </a:t>
            </a:r>
            <a:r>
              <a:rPr lang="en-AU" b="0" i="0" u="none" strike="noStrike">
                <a:solidFill>
                  <a:srgbClr val="000000"/>
                </a:solidFill>
                <a:effectLst/>
                <a:latin typeface="Aptos" panose="020B0004020202020204" pitchFamily="34" charset="0"/>
                <a:ea typeface="Arial" panose="020B0604020202020204" pitchFamily="34" charset="0"/>
                <a:cs typeface="Arial" panose="020B0604020202020204" pitchFamily="34" charset="0"/>
              </a:rPr>
              <a:t>t</a:t>
            </a:r>
            <a:r>
              <a:rPr lang="en-AU" b="0" i="0" u="none" strike="noStrike">
                <a:solidFill>
                  <a:srgbClr val="000000"/>
                </a:solidFill>
                <a:effectLst/>
                <a:latin typeface="Aptos" panose="020B0004020202020204" pitchFamily="34" charset="0"/>
              </a:rPr>
              <a:t>he Victorian Government </a:t>
            </a:r>
            <a:r>
              <a:rPr lang="en-US" b="0" i="0" u="none" strike="noStrike">
                <a:solidFill>
                  <a:srgbClr val="000000"/>
                </a:solidFill>
                <a:effectLst/>
                <a:latin typeface="Aptos" panose="020B0004020202020204" pitchFamily="34" charset="0"/>
                <a:cs typeface="Arial" panose="020B0604020202020204" pitchFamily="34" charset="0"/>
              </a:rPr>
              <a:t>has </a:t>
            </a:r>
            <a:r>
              <a:rPr lang="en-US">
                <a:effectLst/>
                <a:ea typeface="Arial" panose="020B0604020202020204" pitchFamily="34" charset="0"/>
                <a:cs typeface="Arial" panose="020B0604020202020204" pitchFamily="34" charset="0"/>
              </a:rPr>
              <a:t>commenced statewide Treaty negotiations.</a:t>
            </a:r>
          </a:p>
          <a:p>
            <a:pPr marL="0" lvl="0" indent="0">
              <a:buFont typeface="Arial" panose="020B0604020202020204" pitchFamily="34" charset="0"/>
              <a:buNone/>
            </a:pPr>
            <a:endParaRPr lang="en-AU">
              <a:effectLst/>
              <a:ea typeface="Arial" panose="020B0604020202020204" pitchFamily="34" charset="0"/>
              <a:cs typeface="Times New Roman" panose="02020603050405020304" pitchFamily="18" charset="0"/>
            </a:endParaRPr>
          </a:p>
          <a:p>
            <a:pPr algn="l" rtl="0" fontAlgn="base"/>
            <a:r>
              <a:rPr lang="en-AU" b="0" i="0" u="none" strike="noStrike">
                <a:solidFill>
                  <a:srgbClr val="000000"/>
                </a:solidFill>
                <a:effectLst/>
                <a:latin typeface="Aptos" panose="020B0004020202020204" pitchFamily="34" charset="0"/>
              </a:rPr>
              <a:t>A Treaty agreement is an agreement that is negotiated between two parties. </a:t>
            </a:r>
            <a:r>
              <a:rPr lang="en-US" b="0" i="0" u="none" strike="noStrike">
                <a:solidFill>
                  <a:srgbClr val="000000"/>
                </a:solidFill>
                <a:effectLst/>
                <a:latin typeface="Aptos" panose="020B0004020202020204" pitchFamily="34" charset="0"/>
              </a:rPr>
              <a:t>There are many different types of treaties. </a:t>
            </a:r>
            <a:r>
              <a:rPr lang="en-US" b="0" i="0">
                <a:solidFill>
                  <a:srgbClr val="444444"/>
                </a:solidFill>
                <a:effectLst/>
                <a:latin typeface="Aptos" panose="020B0004020202020204" pitchFamily="34" charset="0"/>
              </a:rPr>
              <a:t>​</a:t>
            </a:r>
          </a:p>
          <a:p>
            <a:pPr algn="l" rtl="0" fontAlgn="base"/>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ptos" panose="020B0004020202020204" pitchFamily="34" charset="0"/>
              </a:rPr>
              <a:t>Each treaty is unique and negotiated based on the interest and needs of the parties involved. </a:t>
            </a:r>
            <a:r>
              <a:rPr lang="en-US" b="0" i="0">
                <a:solidFill>
                  <a:srgbClr val="444444"/>
                </a:solidFill>
                <a:effectLst/>
                <a:latin typeface="Aptos" panose="020B0004020202020204" pitchFamily="34" charset="0"/>
              </a:rPr>
              <a:t>​</a:t>
            </a:r>
            <a:endParaRPr lang="en-US" b="0" i="0">
              <a:solidFill>
                <a:srgbClr val="444444"/>
              </a:solidFill>
              <a:effectLst/>
              <a:latin typeface="Calibri" panose="020F0502020204030204" pitchFamily="34" charset="0"/>
            </a:endParaRPr>
          </a:p>
          <a:p>
            <a:pPr marL="0" lvl="0" indent="0">
              <a:buFont typeface="Arial" panose="020B0604020202020204" pitchFamily="34" charset="0"/>
              <a:buNone/>
            </a:pPr>
            <a:endParaRPr lang="en-AU">
              <a:effectLst/>
              <a:ea typeface="Arial" panose="020B0604020202020204" pitchFamily="34" charset="0"/>
              <a:cs typeface="Times New Roman" panose="02020603050405020304" pitchFamily="18" charset="0"/>
            </a:endParaRPr>
          </a:p>
          <a:p>
            <a:pPr algn="l" rtl="0" fontAlgn="base"/>
            <a:r>
              <a:rPr lang="en-US" b="0" i="0" u="none" strike="noStrike">
                <a:solidFill>
                  <a:srgbClr val="000000"/>
                </a:solidFill>
                <a:effectLst/>
                <a:latin typeface="Aptos" panose="020B0004020202020204" pitchFamily="34" charset="0"/>
              </a:rPr>
              <a:t>Treaties between First Peoples and governments have been signed in other jurisdictions including New Zealand and Canada. </a:t>
            </a:r>
            <a:r>
              <a:rPr lang="en-US" b="0" i="0">
                <a:solidFill>
                  <a:srgbClr val="444444"/>
                </a:solidFill>
                <a:effectLst/>
                <a:latin typeface="Aptos" panose="020B0004020202020204" pitchFamily="34" charset="0"/>
              </a:rPr>
              <a:t>​</a:t>
            </a:r>
          </a:p>
          <a:p>
            <a:pPr algn="l" rtl="0" fontAlgn="base"/>
            <a:endParaRPr lang="en-US" b="0" i="0">
              <a:solidFill>
                <a:srgbClr val="444444"/>
              </a:solidFill>
              <a:effectLst/>
              <a:latin typeface="Calibri" panose="020F0502020204030204" pitchFamily="34" charset="0"/>
            </a:endParaRPr>
          </a:p>
          <a:p>
            <a:pPr algn="l" rtl="0" fontAlgn="base"/>
            <a:r>
              <a:rPr lang="en-AU" b="0" i="0" u="none" strike="noStrike">
                <a:solidFill>
                  <a:srgbClr val="000000"/>
                </a:solidFill>
                <a:effectLst/>
                <a:latin typeface="Aptos" panose="020B0004020202020204" pitchFamily="34" charset="0"/>
              </a:rPr>
              <a:t>The Victorian Government have learned from the treaties made in other countries, but are negotiating a Treaty that is unique for Victoria.</a:t>
            </a:r>
            <a:r>
              <a:rPr lang="en-US" b="0" i="0">
                <a:solidFill>
                  <a:srgbClr val="444444"/>
                </a:solidFill>
                <a:effectLst/>
                <a:latin typeface="Aptos" panose="020B0004020202020204" pitchFamily="34" charset="0"/>
              </a:rPr>
              <a:t>​</a:t>
            </a:r>
          </a:p>
          <a:p>
            <a:pPr algn="l" rtl="0" fontAlgn="base"/>
            <a:endParaRPr lang="en-US" b="0" i="0">
              <a:solidFill>
                <a:srgbClr val="444444"/>
              </a:solidFill>
              <a:effectLst/>
              <a:latin typeface="Calibri" panose="020F0502020204030204" pitchFamily="34" charset="0"/>
            </a:endParaRPr>
          </a:p>
          <a:p>
            <a:pPr algn="l" rtl="0" fontAlgn="base"/>
            <a:r>
              <a:rPr lang="en-US" sz="1200">
                <a:effectLst/>
                <a:latin typeface="Aptos" panose="020B0004020202020204" pitchFamily="34" charset="0"/>
                <a:ea typeface="Times New Roman" panose="02020603050405020304" pitchFamily="18" charset="0"/>
                <a:cs typeface="Aptos" panose="020B0004020202020204" pitchFamily="34" charset="0"/>
              </a:rPr>
              <a:t>Other Australian States and Territories are working to progress First Peoples’ rights but Victoria is the most progressed with its work on Treaty and truth</a:t>
            </a:r>
            <a:endParaRPr lang="en-AU" sz="1200">
              <a:effectLst/>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1912F9D-58EC-4FBA-A2EB-A365CF705F58}" type="slidenum">
              <a:rPr lang="en-AU" smtClean="0"/>
              <a:t>6</a:t>
            </a:fld>
            <a:endParaRPr lang="en-AU"/>
          </a:p>
        </p:txBody>
      </p:sp>
    </p:spTree>
    <p:extLst>
      <p:ext uri="{BB962C8B-B14F-4D97-AF65-F5344CB8AC3E}">
        <p14:creationId xmlns:p14="http://schemas.microsoft.com/office/powerpoint/2010/main" val="4035261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spcBef>
                <a:spcPts val="0"/>
              </a:spcBef>
              <a:spcAft>
                <a:spcPts val="0"/>
              </a:spcAft>
            </a:pPr>
            <a:r>
              <a:rPr lang="en-AU" sz="2800" b="0" i="0">
                <a:solidFill>
                  <a:srgbClr val="000000"/>
                </a:solidFill>
                <a:effectLst/>
              </a:rPr>
              <a:t>The Victorian Government is on this path because throughout our history, First People have been excluded from social and economic opportunities.   </a:t>
            </a:r>
            <a:r>
              <a:rPr lang="en-AU" sz="2800" b="0" i="0">
                <a:solidFill>
                  <a:srgbClr val="D13438"/>
                </a:solidFill>
                <a:effectLst/>
              </a:rPr>
              <a:t> </a:t>
            </a:r>
            <a:endParaRPr lang="en-AU" sz="2800" b="0" i="0">
              <a:solidFill>
                <a:srgbClr val="000000"/>
              </a:solidFill>
              <a:effectLst/>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0" i="0">
              <a:solidFill>
                <a:schemeClr val="tx1"/>
              </a:solidFill>
              <a:effectLst/>
              <a:ea typeface="Calibri"/>
              <a:cs typeface="Calibri"/>
            </a:endParaRPr>
          </a:p>
          <a:p>
            <a:r>
              <a:rPr lang="en-AU" sz="2800" b="0" i="0">
                <a:solidFill>
                  <a:srgbClr val="000000"/>
                </a:solidFill>
                <a:effectLst/>
              </a:rPr>
              <a:t>Treaty gives us a pathway to change what isn’t working – to give First Peoples a say on the policies that impact their lives. </a:t>
            </a:r>
            <a:endParaRPr lang="en-US" sz="2800" b="0" i="0">
              <a:solidFill>
                <a:srgbClr val="000000"/>
              </a:solidFill>
              <a:effectLst/>
              <a:ea typeface="Calibri"/>
              <a:cs typeface="Calibri"/>
            </a:endParaRPr>
          </a:p>
          <a:p>
            <a:pPr marL="171450" indent="-171450">
              <a:buFont typeface="Arial" panose="020B0604020202020204" pitchFamily="34" charset="0"/>
              <a:buChar char="•"/>
            </a:pPr>
            <a:endParaRPr lang="en-US" sz="2800">
              <a:ea typeface="Calibri"/>
              <a:cs typeface="Calibri"/>
            </a:endParaRPr>
          </a:p>
          <a:p>
            <a:pPr algn="l" rtl="0" fontAlgn="base">
              <a:spcBef>
                <a:spcPts val="0"/>
              </a:spcBef>
              <a:spcAft>
                <a:spcPts val="0"/>
              </a:spcAft>
            </a:pPr>
            <a:r>
              <a:rPr lang="en-AU" sz="2800" b="0" i="0">
                <a:solidFill>
                  <a:srgbClr val="000000"/>
                </a:solidFill>
                <a:effectLst/>
              </a:rPr>
              <a:t>In Victoria we have been on the Truth and Treaty path for more than eight years.</a:t>
            </a:r>
            <a:endParaRPr lang="en-AU" sz="2800" b="0" i="0">
              <a:solidFill>
                <a:srgbClr val="000000"/>
              </a:solidFill>
              <a:effectLst/>
              <a:ea typeface="Calibri"/>
              <a:cs typeface="Calibri"/>
            </a:endParaRPr>
          </a:p>
          <a:p>
            <a:pPr marL="171450" indent="-171450" algn="l" rtl="0" fontAlgn="base">
              <a:spcBef>
                <a:spcPts val="0"/>
              </a:spcBef>
              <a:spcAft>
                <a:spcPts val="0"/>
              </a:spcAft>
              <a:buFont typeface="Arial" panose="020B0604020202020204" pitchFamily="34" charset="0"/>
              <a:buChar char="•"/>
            </a:pPr>
            <a:endParaRPr lang="en-AU" sz="2800" b="0">
              <a:solidFill>
                <a:srgbClr val="000000"/>
              </a:solidFill>
              <a:ea typeface="Calibri"/>
              <a:cs typeface="Calibri"/>
            </a:endParaRPr>
          </a:p>
          <a:p>
            <a:pPr fontAlgn="base"/>
            <a:r>
              <a:rPr lang="en-AU" sz="2800">
                <a:solidFill>
                  <a:srgbClr val="000000"/>
                </a:solidFill>
              </a:rPr>
              <a:t>The Victorian Parliament has </a:t>
            </a:r>
            <a:r>
              <a:rPr lang="en-AU" sz="2800" b="0" i="0">
                <a:solidFill>
                  <a:srgbClr val="000000"/>
                </a:solidFill>
                <a:effectLst/>
              </a:rPr>
              <a:t>passed legislation twice, developed policies, and made commitments across every level of government</a:t>
            </a:r>
            <a:r>
              <a:rPr lang="en-AU" sz="2800">
                <a:solidFill>
                  <a:srgbClr val="000000"/>
                </a:solidFill>
              </a:rPr>
              <a:t> to progress Treaty</a:t>
            </a:r>
            <a:r>
              <a:rPr lang="en-AU" sz="2800" b="0" i="0">
                <a:solidFill>
                  <a:srgbClr val="000000"/>
                </a:solidFill>
                <a:effectLst/>
              </a:rPr>
              <a:t>.  </a:t>
            </a:r>
            <a:endParaRPr lang="en-AU" sz="2800" b="0" i="0">
              <a:solidFill>
                <a:srgbClr val="000000"/>
              </a:solidFill>
              <a:effectLst/>
              <a:ea typeface="Calibri" panose="020F0502020204030204"/>
              <a:cs typeface="Calibri" panose="020F0502020204030204"/>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E5AE5962-DCE3-0E4C-843F-35FC4A2FB6BD}" type="slidenum">
              <a:rPr lang="en-US" smtClean="0"/>
              <a:t>7</a:t>
            </a:fld>
            <a:endParaRPr lang="en-US"/>
          </a:p>
        </p:txBody>
      </p:sp>
    </p:spTree>
    <p:extLst>
      <p:ext uri="{BB962C8B-B14F-4D97-AF65-F5344CB8AC3E}">
        <p14:creationId xmlns:p14="http://schemas.microsoft.com/office/powerpoint/2010/main" val="3276587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chemeClr val="tx1"/>
                </a:solidFill>
                <a:effectLst/>
              </a:rPr>
              <a:t>In 2014 the Victorian Government held a listening tour and spoke with First Peoples across the State. </a:t>
            </a:r>
            <a:r>
              <a:rPr lang="en-AU" sz="1200" kern="1200">
                <a:effectLst/>
                <a:ea typeface="+mn-ea"/>
                <a:cs typeface="+mn-cs"/>
              </a:rPr>
              <a:t>They told </a:t>
            </a:r>
            <a:r>
              <a:rPr lang="en-AU" sz="1200" kern="100">
                <a:effectLst/>
                <a:ea typeface="Aptos" panose="020B0004020202020204" pitchFamily="34" charset="0"/>
                <a:cs typeface="Calibri"/>
              </a:rPr>
              <a:t>government that policies worked best where services were community controlled. </a:t>
            </a:r>
          </a:p>
          <a:p>
            <a:pPr marL="0" indent="0">
              <a:buFont typeface="Arial" panose="020B0604020202020204" pitchFamily="34" charset="0"/>
              <a:buNone/>
            </a:pPr>
            <a:endParaRPr lang="en-AU">
              <a:ea typeface="Calibri"/>
              <a:cs typeface="Calibri"/>
            </a:endParaRPr>
          </a:p>
          <a:p>
            <a:pPr marR="0" lvl="0" algn="l" defTabSz="914400" rtl="0" eaLnBrk="1" fontAlgn="auto" latinLnBrk="0" hangingPunct="1">
              <a:lnSpc>
                <a:spcPct val="100000"/>
              </a:lnSpc>
              <a:spcBef>
                <a:spcPts val="0"/>
              </a:spcBef>
              <a:spcAft>
                <a:spcPts val="0"/>
              </a:spcAft>
              <a:buClrTx/>
              <a:buSzTx/>
              <a:tabLst/>
              <a:defRPr/>
            </a:pPr>
            <a:r>
              <a:rPr lang="en-AU" sz="1200" kern="100">
                <a:effectLst/>
                <a:ea typeface="Aptos" panose="020B0004020202020204" pitchFamily="34" charset="0"/>
                <a:cs typeface="Calibri"/>
              </a:rPr>
              <a:t>In March </a:t>
            </a:r>
            <a:r>
              <a:rPr lang="en-AU" sz="1200"/>
              <a:t>2016, the Victorian Government announced its commitment to discuss Treaty with the Victorian Aboriginal Community.</a:t>
            </a:r>
            <a:endParaRPr lang="en-AU" sz="1200">
              <a:ea typeface="Calibri"/>
              <a:cs typeface="Calibri"/>
            </a:endParaRPr>
          </a:p>
          <a:p>
            <a:pPr defTabSz="914400">
              <a:defRPr/>
            </a:pPr>
            <a:endParaRPr lang="en-AU" sz="1200">
              <a:ea typeface="Calibri"/>
              <a:cs typeface="Calibri"/>
            </a:endParaRPr>
          </a:p>
          <a:p>
            <a:pPr algn="l" rtl="0" fontAlgn="base"/>
            <a:r>
              <a:rPr lang="en-AU" b="0" i="0" u="none" strike="noStrike">
                <a:solidFill>
                  <a:srgbClr val="000000"/>
                </a:solidFill>
                <a:effectLst/>
                <a:latin typeface="Aptos"/>
              </a:rPr>
              <a:t>Productivity Commission data released in 2024 that showed </a:t>
            </a:r>
            <a:r>
              <a:rPr lang="en-AU" b="1" i="0" u="none" strike="noStrike">
                <a:solidFill>
                  <a:srgbClr val="000000"/>
                </a:solidFill>
                <a:effectLst/>
                <a:latin typeface="Aptos"/>
              </a:rPr>
              <a:t>Victoria’s performance on Closing the Gap is mixed. </a:t>
            </a:r>
            <a:r>
              <a:rPr lang="en-AU" b="0" i="0" u="none" strike="noStrike">
                <a:solidFill>
                  <a:srgbClr val="000000"/>
                </a:solidFill>
                <a:effectLst/>
                <a:latin typeface="Aptos"/>
              </a:rPr>
              <a:t>Our progress on some targets has gotten worse in recent years. We have the highest rate of Aboriginal children in out of home care. </a:t>
            </a:r>
            <a:r>
              <a:rPr lang="en-US" b="0" i="0">
                <a:solidFill>
                  <a:srgbClr val="444444"/>
                </a:solidFill>
                <a:effectLst/>
                <a:latin typeface="Aptos"/>
              </a:rPr>
              <a:t>​</a:t>
            </a:r>
          </a:p>
          <a:p>
            <a:pPr algn="l" rtl="0" fontAlgn="base"/>
            <a:endParaRPr lang="en-US" b="0" i="0">
              <a:solidFill>
                <a:srgbClr val="444444"/>
              </a:solidFill>
              <a:effectLst/>
              <a:latin typeface="Aptos" panose="020B0004020202020204" pitchFamily="34" charset="0"/>
            </a:endParaRPr>
          </a:p>
          <a:p>
            <a:pPr marL="0" marR="0" lvl="0" indent="0" algn="l" defTabSz="914377" rtl="0" eaLnBrk="1" fontAlgn="base" latinLnBrk="0" hangingPunct="1">
              <a:lnSpc>
                <a:spcPct val="100000"/>
              </a:lnSpc>
              <a:spcBef>
                <a:spcPts val="0"/>
              </a:spcBef>
              <a:spcAft>
                <a:spcPts val="0"/>
              </a:spcAft>
              <a:buClrTx/>
              <a:buSzTx/>
              <a:buFontTx/>
              <a:buNone/>
              <a:tabLst/>
              <a:defRPr/>
            </a:pPr>
            <a:r>
              <a:rPr lang="en-AU" sz="1200">
                <a:effectLst/>
                <a:latin typeface="Aptos"/>
                <a:ea typeface="Calibri"/>
                <a:cs typeface="Aptos" panose="020B0004020202020204" pitchFamily="34" charset="0"/>
              </a:rPr>
              <a:t>The Productivity Commission has recognised the importance of Treaty and truth processes in addressing these poor results (there’s more information on this in the </a:t>
            </a:r>
            <a:r>
              <a:rPr lang="en-AU" sz="1200" u="sng">
                <a:solidFill>
                  <a:srgbClr val="0000FF"/>
                </a:solidFill>
                <a:effectLst/>
                <a:latin typeface="Aptos"/>
                <a:ea typeface="Calibri"/>
                <a:cs typeface="Aptos" panose="020B0004020202020204" pitchFamily="34" charset="0"/>
                <a:hlinkClick r:id="rId3"/>
              </a:rPr>
              <a:t>Volume 1 - Study report - Review of the National Agreement on Closing the Gap</a:t>
            </a:r>
            <a:r>
              <a:rPr lang="en-AU" sz="1200" u="sng">
                <a:solidFill>
                  <a:srgbClr val="0000FF"/>
                </a:solidFill>
                <a:effectLst/>
                <a:latin typeface="Aptos"/>
                <a:ea typeface="Calibri"/>
                <a:cs typeface="Aptos" panose="020B0004020202020204" pitchFamily="34" charset="0"/>
              </a:rPr>
              <a:t>)</a:t>
            </a:r>
            <a:r>
              <a:rPr lang="en-AU" sz="1200">
                <a:effectLst/>
                <a:latin typeface="Aptos"/>
                <a:ea typeface="Calibri"/>
                <a:cs typeface="Aptos" panose="020B0004020202020204" pitchFamily="34" charset="0"/>
              </a:rPr>
              <a:t> </a:t>
            </a:r>
          </a:p>
          <a:p>
            <a:pPr algn="l" rtl="0" fontAlgn="base"/>
            <a:endParaRPr lang="en-US" b="0" i="0">
              <a:solidFill>
                <a:srgbClr val="444444"/>
              </a:solidFill>
              <a:effectLst/>
              <a:latin typeface="Calibri" panose="020F0502020204030204" pitchFamily="34" charset="0"/>
              <a:ea typeface="Calibri"/>
              <a:cs typeface="Calibri"/>
            </a:endParaRPr>
          </a:p>
          <a:p>
            <a:pPr algn="l" rtl="0" fontAlgn="base"/>
            <a:r>
              <a:rPr lang="en-AU" b="0" i="0" u="none" strike="noStrike">
                <a:solidFill>
                  <a:srgbClr val="000000"/>
                </a:solidFill>
                <a:effectLst/>
                <a:latin typeface="Aptos"/>
              </a:rPr>
              <a:t>We won’t close the gap until Aboriginal people can make decisions about the policies that impact their lives. Self-determination is how we can start to address the systemic barries that contribute to the gap. </a:t>
            </a:r>
            <a:r>
              <a:rPr lang="en-US" b="0" i="0">
                <a:solidFill>
                  <a:srgbClr val="444444"/>
                </a:solidFill>
                <a:effectLst/>
                <a:latin typeface="Aptos"/>
              </a:rPr>
              <a:t>​</a:t>
            </a:r>
          </a:p>
          <a:p>
            <a:pPr algn="l" rtl="0" fontAlgn="base"/>
            <a:r>
              <a:rPr lang="en-US" b="0" i="0" u="none" strike="noStrike">
                <a:solidFill>
                  <a:srgbClr val="000000"/>
                </a:solidFill>
                <a:effectLst/>
                <a:latin typeface="Aptos"/>
              </a:rPr>
              <a:t>When we look across the State we can see proof of this. Community controlled Aboriginal-led services are getting the best results – whether that’s in childcare or health services. </a:t>
            </a:r>
            <a:r>
              <a:rPr lang="en-US" b="0" i="0">
                <a:solidFill>
                  <a:srgbClr val="444444"/>
                </a:solidFill>
                <a:effectLst/>
                <a:latin typeface="Aptos"/>
              </a:rPr>
              <a:t>​</a:t>
            </a:r>
          </a:p>
          <a:p>
            <a:pPr defTabSz="914400">
              <a:defRPr/>
            </a:pPr>
            <a:endParaRPr lang="en-AU" sz="1200"/>
          </a:p>
          <a:p>
            <a:endParaRPr lang="en-AU"/>
          </a:p>
        </p:txBody>
      </p:sp>
      <p:sp>
        <p:nvSpPr>
          <p:cNvPr id="4" name="Slide Number Placeholder 3"/>
          <p:cNvSpPr>
            <a:spLocks noGrp="1"/>
          </p:cNvSpPr>
          <p:nvPr>
            <p:ph type="sldNum" sz="quarter" idx="5"/>
          </p:nvPr>
        </p:nvSpPr>
        <p:spPr/>
        <p:txBody>
          <a:bodyPr/>
          <a:lstStyle/>
          <a:p>
            <a:fld id="{51912F9D-58EC-4FBA-A2EB-A365CF705F58}" type="slidenum">
              <a:rPr lang="en-AU" smtClean="0"/>
              <a:t>8</a:t>
            </a:fld>
            <a:endParaRPr lang="en-AU"/>
          </a:p>
        </p:txBody>
      </p:sp>
    </p:spTree>
    <p:extLst>
      <p:ext uri="{BB962C8B-B14F-4D97-AF65-F5344CB8AC3E}">
        <p14:creationId xmlns:p14="http://schemas.microsoft.com/office/powerpoint/2010/main" val="3070772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55C33-17B6-75FB-1BB6-6F3FAB6046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A892B-41E6-A47A-3C72-99D641A81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B35590-2C09-F39C-B6CC-FCC6B19B59C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t>Victoria was the first Australian jurisdiction to put the foundations in place to negotiate Treaty. Importantly, </a:t>
            </a:r>
            <a:r>
              <a:rPr lang="en-AU"/>
              <a:t>they</a:t>
            </a:r>
            <a:r>
              <a:rPr lang="en-AU" sz="1200"/>
              <a:t> decided to take it slow, lay solid foundations and set the process up to succeed.</a:t>
            </a:r>
            <a:endParaRPr lang="en-AU" sz="1200">
              <a:ea typeface="Calibri"/>
              <a:cs typeface="Calibri"/>
            </a:endParaRPr>
          </a:p>
          <a:p>
            <a:pPr defTabSz="914400">
              <a:defRPr/>
            </a:pPr>
            <a:endParaRPr lang="en-AU"/>
          </a:p>
          <a:p>
            <a:pPr defTabSz="914400">
              <a:defRPr/>
            </a:pPr>
            <a:r>
              <a:rPr lang="en-AU"/>
              <a:t>The Victorian Parliament </a:t>
            </a:r>
            <a:r>
              <a:rPr lang="en-AU" sz="1200"/>
              <a:t>passed a law which set out how Victoria would pursue Treaty.  </a:t>
            </a:r>
            <a:endParaRPr lang="en-AU">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a:p>
          <a:p>
            <a:pPr marL="0" marR="0" lvl="0" indent="0" algn="l" defTabSz="914400" rtl="0" eaLnBrk="1" fontAlgn="auto" latinLnBrk="0" hangingPunct="1">
              <a:spcAft>
                <a:spcPts val="0"/>
              </a:spcAft>
              <a:buClrTx/>
              <a:buSzTx/>
              <a:buFontTx/>
              <a:buNone/>
              <a:tabLst/>
              <a:defRPr/>
            </a:pPr>
            <a:r>
              <a:rPr lang="en-AU" sz="1200" kern="100">
                <a:effectLst/>
                <a:ea typeface="Aptos" panose="020B0004020202020204" pitchFamily="34" charset="0"/>
                <a:cs typeface="Calibri"/>
              </a:rPr>
              <a:t>The foundations the Victorian Government has put in place: </a:t>
            </a:r>
          </a:p>
          <a:p>
            <a:pPr marL="285750" indent="-285750" algn="l" fontAlgn="base">
              <a:buFontTx/>
              <a:buChar char="-"/>
            </a:pPr>
            <a:r>
              <a:rPr lang="en-AU">
                <a:ea typeface="Aptos" panose="020B0004020202020204" pitchFamily="34" charset="0"/>
                <a:cs typeface="Calibri"/>
              </a:rPr>
              <a:t>t</a:t>
            </a:r>
            <a:r>
              <a:rPr lang="en-AU" sz="1200">
                <a:effectLst/>
                <a:ea typeface="Aptos" panose="020B0004020202020204" pitchFamily="34" charset="0"/>
                <a:cs typeface="Calibri"/>
              </a:rPr>
              <a:t>he Representatives - the First Peoples</a:t>
            </a:r>
            <a:r>
              <a:rPr lang="en-AU">
                <a:ea typeface="Aptos" panose="020B0004020202020204" pitchFamily="34" charset="0"/>
                <a:cs typeface="Calibri"/>
              </a:rPr>
              <a:t>'</a:t>
            </a:r>
            <a:r>
              <a:rPr lang="en-AU" sz="1200">
                <a:effectLst/>
                <a:ea typeface="Aptos" panose="020B0004020202020204" pitchFamily="34" charset="0"/>
                <a:cs typeface="Calibri"/>
              </a:rPr>
              <a:t> Assembly of Victoria</a:t>
            </a:r>
          </a:p>
          <a:p>
            <a:pPr marL="285750" indent="-285750" algn="l" fontAlgn="base">
              <a:buFontTx/>
              <a:buChar char="-"/>
            </a:pPr>
            <a:r>
              <a:rPr lang="en-AU" sz="1200">
                <a:effectLst/>
                <a:ea typeface="Aptos" panose="020B0004020202020204" pitchFamily="34" charset="0"/>
                <a:cs typeface="Calibri"/>
              </a:rPr>
              <a:t>the rules for Treaty - the Treaty Negotiation Framework </a:t>
            </a:r>
          </a:p>
          <a:p>
            <a:pPr marL="285750" marR="0" lvl="0" indent="-285750" algn="l" defTabSz="914377" rtl="0" eaLnBrk="1" fontAlgn="base" latinLnBrk="0" hangingPunct="1">
              <a:lnSpc>
                <a:spcPct val="100000"/>
              </a:lnSpc>
              <a:spcBef>
                <a:spcPts val="0"/>
              </a:spcBef>
              <a:spcAft>
                <a:spcPts val="0"/>
              </a:spcAft>
              <a:buClrTx/>
              <a:buSzTx/>
              <a:buFontTx/>
              <a:buChar char="-"/>
              <a:tabLst/>
              <a:defRPr/>
            </a:pPr>
            <a:r>
              <a:rPr lang="en-AU" sz="1200">
                <a:effectLst/>
                <a:ea typeface="Aptos" panose="020B0004020202020204" pitchFamily="34" charset="0"/>
                <a:cs typeface="Calibri"/>
              </a:rPr>
              <a:t>the Treaty umpire - the Treaty Authority </a:t>
            </a:r>
          </a:p>
          <a:p>
            <a:pPr marL="0" indent="0" algn="l" fontAlgn="base">
              <a:buFontTx/>
              <a:buNone/>
            </a:pPr>
            <a:endParaRPr lang="en-AU" sz="1200">
              <a:effectLst/>
              <a:ea typeface="Aptos" panose="020B0004020202020204" pitchFamily="34" charset="0"/>
              <a:cs typeface="Times New Roman" panose="02020603050405020304" pitchFamily="18" charset="0"/>
            </a:endParaRPr>
          </a:p>
          <a:p>
            <a:pPr marL="0" indent="0" algn="l" fontAlgn="base">
              <a:buFontTx/>
              <a:buNone/>
            </a:pPr>
            <a:r>
              <a:rPr lang="en-AU" sz="1200">
                <a:effectLst/>
                <a:ea typeface="Aptos" panose="020B0004020202020204" pitchFamily="34" charset="0"/>
                <a:cs typeface="Calibri"/>
              </a:rPr>
              <a:t>And finally, what is being done to understand the truth about our past and plan our future - the </a:t>
            </a:r>
            <a:r>
              <a:rPr lang="en-AU" sz="1200" err="1">
                <a:effectLst/>
                <a:ea typeface="Aptos" panose="020B0004020202020204" pitchFamily="34" charset="0"/>
                <a:cs typeface="Calibri"/>
              </a:rPr>
              <a:t>Yoorrook</a:t>
            </a:r>
            <a:r>
              <a:rPr lang="en-AU" sz="1200">
                <a:effectLst/>
                <a:ea typeface="Aptos" panose="020B0004020202020204" pitchFamily="34" charset="0"/>
                <a:cs typeface="Calibri"/>
              </a:rPr>
              <a:t> Justice Commission’s truth-telling.</a:t>
            </a:r>
            <a:endParaRPr lang="en-AU" sz="1200" kern="100">
              <a:effectLst/>
              <a:ea typeface="Aptos" panose="020B0004020202020204" pitchFamily="34" charset="0"/>
              <a:cs typeface="Calibri"/>
            </a:endParaRPr>
          </a:p>
          <a:p>
            <a:endParaRPr lang="en-US"/>
          </a:p>
        </p:txBody>
      </p:sp>
      <p:sp>
        <p:nvSpPr>
          <p:cNvPr id="4" name="Slide Number Placeholder 3">
            <a:extLst>
              <a:ext uri="{FF2B5EF4-FFF2-40B4-BE49-F238E27FC236}">
                <a16:creationId xmlns:a16="http://schemas.microsoft.com/office/drawing/2014/main" id="{B371364B-5F38-BF70-2D6F-A56E81ACDBDF}"/>
              </a:ext>
            </a:extLst>
          </p:cNvPr>
          <p:cNvSpPr>
            <a:spLocks noGrp="1"/>
          </p:cNvSpPr>
          <p:nvPr>
            <p:ph type="sldNum" sz="quarter" idx="5"/>
          </p:nvPr>
        </p:nvSpPr>
        <p:spPr/>
        <p:txBody>
          <a:bodyPr/>
          <a:lstStyle/>
          <a:p>
            <a:fld id="{E5AE5962-DCE3-0E4C-843F-35FC4A2FB6BD}" type="slidenum">
              <a:rPr lang="en-US" smtClean="0"/>
              <a:t>9</a:t>
            </a:fld>
            <a:endParaRPr lang="en-US"/>
          </a:p>
        </p:txBody>
      </p:sp>
    </p:spTree>
    <p:extLst>
      <p:ext uri="{BB962C8B-B14F-4D97-AF65-F5344CB8AC3E}">
        <p14:creationId xmlns:p14="http://schemas.microsoft.com/office/powerpoint/2010/main" val="31529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image">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4155AE42-989A-C0D9-7188-446B8559490F}"/>
              </a:ext>
            </a:extLst>
          </p:cNvPr>
          <p:cNvSpPr>
            <a:spLocks noGrp="1"/>
          </p:cNvSpPr>
          <p:nvPr>
            <p:ph type="body" sz="quarter" idx="14" hasCustomPrompt="1"/>
          </p:nvPr>
        </p:nvSpPr>
        <p:spPr>
          <a:xfrm>
            <a:off x="335360" y="5949280"/>
            <a:ext cx="5015637" cy="338299"/>
          </a:xfrm>
        </p:spPr>
        <p:txBody>
          <a:bodyPr>
            <a:noAutofit/>
          </a:bodyPr>
          <a:lstStyle>
            <a:lvl1pPr algn="l">
              <a:lnSpc>
                <a:spcPct val="100000"/>
              </a:lnSpc>
              <a:spcAft>
                <a:spcPts val="0"/>
              </a:spcAft>
              <a:defRPr sz="2000" b="1" i="0">
                <a:solidFill>
                  <a:schemeClr val="bg1"/>
                </a:solidFill>
                <a:latin typeface="+mj-lt"/>
              </a:defRPr>
            </a:lvl1pPr>
            <a:lvl2pPr algn="l">
              <a:lnSpc>
                <a:spcPct val="100000"/>
              </a:lnSpc>
              <a:spcAft>
                <a:spcPts val="0"/>
              </a:spcAft>
              <a:defRPr sz="20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Click to edit presentation subtitle</a:t>
            </a:r>
          </a:p>
        </p:txBody>
      </p:sp>
      <p:sp>
        <p:nvSpPr>
          <p:cNvPr id="2" name="Title ">
            <a:extLst>
              <a:ext uri="{FF2B5EF4-FFF2-40B4-BE49-F238E27FC236}">
                <a16:creationId xmlns:a16="http://schemas.microsoft.com/office/drawing/2014/main" id="{E03E075B-30BA-D657-EC44-32EC76B9C70C}"/>
              </a:ext>
            </a:extLst>
          </p:cNvPr>
          <p:cNvSpPr>
            <a:spLocks noGrp="1"/>
          </p:cNvSpPr>
          <p:nvPr>
            <p:ph type="ctrTitle" hasCustomPrompt="1"/>
          </p:nvPr>
        </p:nvSpPr>
        <p:spPr>
          <a:xfrm>
            <a:off x="335360" y="1268760"/>
            <a:ext cx="8640960" cy="4013868"/>
          </a:xfrm>
          <a:prstGeom prst="rect">
            <a:avLst/>
          </a:prstGeom>
          <a:ln>
            <a:noFill/>
          </a:ln>
        </p:spPr>
        <p:txBody>
          <a:bodyPr tIns="0" rIns="0" bIns="90000" anchor="t" anchorCtr="0">
            <a:noAutofit/>
          </a:bodyPr>
          <a:lstStyle>
            <a:lvl1pPr algn="l">
              <a:lnSpc>
                <a:spcPct val="90000"/>
              </a:lnSpc>
              <a:defRPr sz="8000">
                <a:solidFill>
                  <a:schemeClr val="bg1"/>
                </a:solidFill>
              </a:defRPr>
            </a:lvl1pPr>
          </a:lstStyle>
          <a:p>
            <a:r>
              <a:rPr lang="en-AU" noProof="0"/>
              <a:t>Click to edit presentation title</a:t>
            </a:r>
          </a:p>
        </p:txBody>
      </p:sp>
      <p:sp>
        <p:nvSpPr>
          <p:cNvPr id="3" name="AutoShape 6">
            <a:extLst>
              <a:ext uri="{FF2B5EF4-FFF2-40B4-BE49-F238E27FC236}">
                <a16:creationId xmlns:a16="http://schemas.microsoft.com/office/drawing/2014/main" id="{28B38531-6F8F-B08C-FF40-A5A48BD3F96E}"/>
              </a:ext>
            </a:extLst>
          </p:cNvPr>
          <p:cNvSpPr/>
          <p:nvPr userDrawn="1"/>
        </p:nvSpPr>
        <p:spPr>
          <a:xfrm>
            <a:off x="335360" y="5589240"/>
            <a:ext cx="11521280" cy="0"/>
          </a:xfrm>
          <a:prstGeom prst="line">
            <a:avLst/>
          </a:prstGeom>
          <a:ln w="19050" cap="flat">
            <a:solidFill>
              <a:schemeClr val="accent4">
                <a:lumMod val="40000"/>
                <a:lumOff val="60000"/>
              </a:schemeClr>
            </a:solidFill>
            <a:prstDash val="solid"/>
            <a:headEnd type="none" w="sm" len="sm"/>
            <a:tailEnd type="none" w="sm" len="sm"/>
          </a:ln>
        </p:spPr>
        <p:txBody>
          <a:bodyPr/>
          <a:lstStyle/>
          <a:p>
            <a:endParaRPr lang="en-US" sz="800"/>
          </a:p>
        </p:txBody>
      </p:sp>
      <p:sp>
        <p:nvSpPr>
          <p:cNvPr id="5" name="TextBox 4">
            <a:extLst>
              <a:ext uri="{FF2B5EF4-FFF2-40B4-BE49-F238E27FC236}">
                <a16:creationId xmlns:a16="http://schemas.microsoft.com/office/drawing/2014/main" id="{B285290F-0A2D-79DF-9208-6B8A1A243DDD}"/>
              </a:ext>
            </a:extLst>
          </p:cNvPr>
          <p:cNvSpPr txBox="1"/>
          <p:nvPr userDrawn="1"/>
        </p:nvSpPr>
        <p:spPr>
          <a:xfrm>
            <a:off x="3169920" y="182880"/>
            <a:ext cx="0" cy="0"/>
          </a:xfrm>
          <a:prstGeom prst="rect">
            <a:avLst/>
          </a:prstGeom>
          <a:noFill/>
        </p:spPr>
        <p:txBody>
          <a:bodyPr wrap="none" lIns="0" tIns="0" rIns="0" bIns="0" rtlCol="0">
            <a:noAutofit/>
          </a:bodyPr>
          <a:lstStyle/>
          <a:p>
            <a:pPr algn="l"/>
            <a:endParaRPr lang="en-US" sz="1800"/>
          </a:p>
        </p:txBody>
      </p:sp>
    </p:spTree>
    <p:extLst>
      <p:ext uri="{BB962C8B-B14F-4D97-AF65-F5344CB8AC3E}">
        <p14:creationId xmlns:p14="http://schemas.microsoft.com/office/powerpoint/2010/main" val="36682819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ement of Country">
    <p:bg>
      <p:bgPr>
        <a:solidFill>
          <a:schemeClr val="bg1"/>
        </a:solidFill>
        <a:effectLst/>
      </p:bgPr>
    </p:bg>
    <p:spTree>
      <p:nvGrpSpPr>
        <p:cNvPr id="1" name=""/>
        <p:cNvGrpSpPr/>
        <p:nvPr/>
      </p:nvGrpSpPr>
      <p:grpSpPr>
        <a:xfrm>
          <a:off x="0" y="0"/>
          <a:ext cx="0" cy="0"/>
          <a:chOff x="0" y="0"/>
          <a:chExt cx="0" cy="0"/>
        </a:xfrm>
      </p:grpSpPr>
      <p:sp>
        <p:nvSpPr>
          <p:cNvPr id="8" name="Body ">
            <a:extLst>
              <a:ext uri="{FF2B5EF4-FFF2-40B4-BE49-F238E27FC236}">
                <a16:creationId xmlns:a16="http://schemas.microsoft.com/office/drawing/2014/main" id="{67E29395-080C-03C0-00F0-1B8FF7151D06}"/>
              </a:ext>
            </a:extLst>
          </p:cNvPr>
          <p:cNvSpPr>
            <a:spLocks noGrp="1"/>
          </p:cNvSpPr>
          <p:nvPr>
            <p:ph sz="half" idx="1"/>
          </p:nvPr>
        </p:nvSpPr>
        <p:spPr>
          <a:xfrm>
            <a:off x="360001" y="4211637"/>
            <a:ext cx="5735995" cy="15922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2" name="Footer Placeholder 1">
            <a:extLst>
              <a:ext uri="{FF2B5EF4-FFF2-40B4-BE49-F238E27FC236}">
                <a16:creationId xmlns:a16="http://schemas.microsoft.com/office/drawing/2014/main" id="{3FE6936A-7E38-AF8A-DC6F-9520C2942D7B}"/>
              </a:ext>
            </a:extLst>
          </p:cNvPr>
          <p:cNvSpPr>
            <a:spLocks noGrp="1"/>
          </p:cNvSpPr>
          <p:nvPr>
            <p:ph type="ftr" sz="quarter" idx="3"/>
          </p:nvPr>
        </p:nvSpPr>
        <p:spPr>
          <a:xfrm>
            <a:off x="360001" y="6406364"/>
            <a:ext cx="4681537" cy="180000"/>
          </a:xfrm>
          <a:prstGeom prst="rect">
            <a:avLst/>
          </a:prstGeom>
        </p:spPr>
        <p:txBody>
          <a:bodyPr lIns="0" rIns="90000"/>
          <a:lstStyle>
            <a:lvl1pPr algn="l">
              <a:defRPr lang="en-US" sz="851" b="0" i="0" kern="1200" dirty="0" smtClean="0">
                <a:solidFill>
                  <a:schemeClr val="tx1"/>
                </a:solidFill>
                <a:latin typeface="+mn-lt"/>
                <a:ea typeface="+mn-ea"/>
                <a:cs typeface="Arial" panose="020B0604020202020204" pitchFamily="34" charset="0"/>
              </a:defRPr>
            </a:lvl1pPr>
          </a:lstStyle>
          <a:p>
            <a:r>
              <a:rPr lang="en-GB"/>
              <a:t>Victoria’s Path to Treaty</a:t>
            </a:r>
          </a:p>
        </p:txBody>
      </p:sp>
      <p:sp>
        <p:nvSpPr>
          <p:cNvPr id="11" name="Title 10">
            <a:extLst>
              <a:ext uri="{FF2B5EF4-FFF2-40B4-BE49-F238E27FC236}">
                <a16:creationId xmlns:a16="http://schemas.microsoft.com/office/drawing/2014/main" id="{C908C1B5-95A5-8AFB-D261-6E69BD5C3B05}"/>
              </a:ext>
            </a:extLst>
          </p:cNvPr>
          <p:cNvSpPr>
            <a:spLocks noGrp="1"/>
          </p:cNvSpPr>
          <p:nvPr>
            <p:ph type="title"/>
          </p:nvPr>
        </p:nvSpPr>
        <p:spPr>
          <a:xfrm>
            <a:off x="360001" y="2465814"/>
            <a:ext cx="7176159" cy="1539250"/>
          </a:xfrm>
        </p:spPr>
        <p:txBody>
          <a:bodyPr tIns="0" rIns="0" bIns="0">
            <a:noAutofit/>
          </a:bodyPr>
          <a:lstStyle>
            <a:lvl1pPr>
              <a:defRPr sz="6000">
                <a:solidFill>
                  <a:schemeClr val="accent1"/>
                </a:solidFill>
              </a:defRPr>
            </a:lvl1pPr>
          </a:lstStyle>
          <a:p>
            <a:r>
              <a:rPr lang="en-GB"/>
              <a:t>Click to edit Master title style</a:t>
            </a:r>
            <a:endParaRPr lang="en-US"/>
          </a:p>
        </p:txBody>
      </p:sp>
      <p:sp>
        <p:nvSpPr>
          <p:cNvPr id="5" name="Slide Number ">
            <a:extLst>
              <a:ext uri="{FF2B5EF4-FFF2-40B4-BE49-F238E27FC236}">
                <a16:creationId xmlns:a16="http://schemas.microsoft.com/office/drawing/2014/main" id="{B42C2264-A2E6-AACC-5DA2-C88223E949DB}"/>
              </a:ext>
            </a:extLst>
          </p:cNvPr>
          <p:cNvSpPr>
            <a:spLocks noGrp="1"/>
          </p:cNvSpPr>
          <p:nvPr>
            <p:ph type="sldNum" sz="quarter" idx="4"/>
          </p:nvPr>
        </p:nvSpPr>
        <p:spPr>
          <a:xfrm>
            <a:off x="11124000" y="6406364"/>
            <a:ext cx="720000" cy="180000"/>
          </a:xfrm>
          <a:prstGeom prst="rect">
            <a:avLst/>
          </a:prstGeom>
        </p:spPr>
        <p:txBody>
          <a:bodyPr vert="horz" lIns="0" tIns="0" rIns="0" bIns="0" rtlCol="0" anchor="t"/>
          <a:lstStyle>
            <a:lvl1pPr algn="r">
              <a:defRPr sz="1200" b="0" i="0">
                <a:solidFill>
                  <a:schemeClr val="tx1"/>
                </a:solidFill>
                <a:latin typeface="VIC" pitchFamily="2" charset="77"/>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142015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ith image">
    <p:bg>
      <p:bgPr>
        <a:solidFill>
          <a:schemeClr val="accent1"/>
        </a:solidFill>
        <a:effectLst/>
      </p:bgPr>
    </p:bg>
    <p:spTree>
      <p:nvGrpSpPr>
        <p:cNvPr id="1" name=""/>
        <p:cNvGrpSpPr/>
        <p:nvPr/>
      </p:nvGrpSpPr>
      <p:grpSpPr>
        <a:xfrm>
          <a:off x="0" y="0"/>
          <a:ext cx="0" cy="0"/>
          <a:chOff x="0" y="0"/>
          <a:chExt cx="0" cy="0"/>
        </a:xfrm>
      </p:grpSpPr>
      <p:sp>
        <p:nvSpPr>
          <p:cNvPr id="7" name="Title ">
            <a:extLst>
              <a:ext uri="{FF2B5EF4-FFF2-40B4-BE49-F238E27FC236}">
                <a16:creationId xmlns:a16="http://schemas.microsoft.com/office/drawing/2014/main" id="{EC018747-D7E8-A924-9AA1-6084D3CA02C0}"/>
              </a:ext>
            </a:extLst>
          </p:cNvPr>
          <p:cNvSpPr>
            <a:spLocks noGrp="1"/>
          </p:cNvSpPr>
          <p:nvPr>
            <p:ph type="ctrTitle" hasCustomPrompt="1"/>
          </p:nvPr>
        </p:nvSpPr>
        <p:spPr>
          <a:xfrm>
            <a:off x="335360" y="1772816"/>
            <a:ext cx="5760640" cy="3888432"/>
          </a:xfrm>
          <a:prstGeom prst="rect">
            <a:avLst/>
          </a:prstGeom>
          <a:ln>
            <a:noFill/>
          </a:ln>
        </p:spPr>
        <p:txBody>
          <a:bodyPr tIns="0" rIns="0" bIns="90000" anchor="t" anchorCtr="0">
            <a:noAutofit/>
          </a:bodyPr>
          <a:lstStyle>
            <a:lvl1pPr algn="l">
              <a:lnSpc>
                <a:spcPct val="90000"/>
              </a:lnSpc>
              <a:defRPr sz="8000">
                <a:solidFill>
                  <a:schemeClr val="bg1"/>
                </a:solidFill>
              </a:defRPr>
            </a:lvl1pPr>
          </a:lstStyle>
          <a:p>
            <a:r>
              <a:rPr lang="en-AU" noProof="0"/>
              <a:t>Section heading </a:t>
            </a:r>
          </a:p>
        </p:txBody>
      </p:sp>
      <p:sp>
        <p:nvSpPr>
          <p:cNvPr id="10" name="Picture Placeholder 9">
            <a:extLst>
              <a:ext uri="{FF2B5EF4-FFF2-40B4-BE49-F238E27FC236}">
                <a16:creationId xmlns:a16="http://schemas.microsoft.com/office/drawing/2014/main" id="{F32E55ED-709C-A767-6584-4D55760CB24F}"/>
              </a:ext>
            </a:extLst>
          </p:cNvPr>
          <p:cNvSpPr>
            <a:spLocks noGrp="1"/>
          </p:cNvSpPr>
          <p:nvPr>
            <p:ph type="pic" sz="quarter" idx="10"/>
          </p:nvPr>
        </p:nvSpPr>
        <p:spPr>
          <a:xfrm>
            <a:off x="6816725" y="549275"/>
            <a:ext cx="5040313" cy="5759450"/>
          </a:xfrm>
        </p:spPr>
        <p:txBody>
          <a:bodyPr/>
          <a:lstStyle/>
          <a:p>
            <a:endParaRPr lang="en-AU"/>
          </a:p>
        </p:txBody>
      </p:sp>
      <p:sp>
        <p:nvSpPr>
          <p:cNvPr id="12" name="Text Placeholder 11">
            <a:extLst>
              <a:ext uri="{FF2B5EF4-FFF2-40B4-BE49-F238E27FC236}">
                <a16:creationId xmlns:a16="http://schemas.microsoft.com/office/drawing/2014/main" id="{9AF25609-FE21-17E5-6DBC-5379215F6426}"/>
              </a:ext>
            </a:extLst>
          </p:cNvPr>
          <p:cNvSpPr>
            <a:spLocks noGrp="1"/>
          </p:cNvSpPr>
          <p:nvPr>
            <p:ph type="body" sz="quarter" idx="11" hasCustomPrompt="1"/>
          </p:nvPr>
        </p:nvSpPr>
        <p:spPr>
          <a:xfrm>
            <a:off x="334962" y="549275"/>
            <a:ext cx="3672805" cy="576263"/>
          </a:xfrm>
        </p:spPr>
        <p:txBody>
          <a:bodyPr/>
          <a:lstStyle>
            <a:lvl1pPr>
              <a:defRPr b="1" i="0">
                <a:solidFill>
                  <a:schemeClr val="bg1"/>
                </a:solidFill>
              </a:defRPr>
            </a:lvl1pPr>
          </a:lstStyle>
          <a:p>
            <a:pPr lvl="0"/>
            <a:r>
              <a:rPr lang="en-US"/>
              <a:t>Click to edit text</a:t>
            </a:r>
            <a:endParaRPr lang="en-AU"/>
          </a:p>
        </p:txBody>
      </p:sp>
    </p:spTree>
    <p:extLst>
      <p:ext uri="{BB962C8B-B14F-4D97-AF65-F5344CB8AC3E}">
        <p14:creationId xmlns:p14="http://schemas.microsoft.com/office/powerpoint/2010/main" val="13127487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multi-content">
    <p:spTree>
      <p:nvGrpSpPr>
        <p:cNvPr id="1" name=""/>
        <p:cNvGrpSpPr/>
        <p:nvPr/>
      </p:nvGrpSpPr>
      <p:grpSpPr>
        <a:xfrm>
          <a:off x="0" y="0"/>
          <a:ext cx="0" cy="0"/>
          <a:chOff x="0" y="0"/>
          <a:chExt cx="0" cy="0"/>
        </a:xfrm>
      </p:grpSpPr>
      <p:sp>
        <p:nvSpPr>
          <p:cNvPr id="11" name="Body ">
            <a:extLst>
              <a:ext uri="{FF2B5EF4-FFF2-40B4-BE49-F238E27FC236}">
                <a16:creationId xmlns:a16="http://schemas.microsoft.com/office/drawing/2014/main" id="{D33CF678-37C5-4AFF-90FB-A262BBC7A331}"/>
              </a:ext>
            </a:extLst>
          </p:cNvPr>
          <p:cNvSpPr>
            <a:spLocks noGrp="1"/>
          </p:cNvSpPr>
          <p:nvPr>
            <p:ph idx="1" hasCustomPrompt="1"/>
          </p:nvPr>
        </p:nvSpPr>
        <p:spPr>
          <a:xfrm>
            <a:off x="347638" y="1503363"/>
            <a:ext cx="11496361" cy="4633913"/>
          </a:xfrm>
        </p:spPr>
        <p:txBody>
          <a:bodyPr/>
          <a:lstStyle>
            <a:lvl1pPr>
              <a:defRPr>
                <a:solidFill>
                  <a:schemeClr val="accent1"/>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Add your text, picture, smart art, graph </a:t>
            </a:r>
          </a:p>
          <a:p>
            <a:pPr lvl="1"/>
            <a:r>
              <a:rPr lang="en-GB"/>
              <a:t>Second level</a:t>
            </a:r>
          </a:p>
          <a:p>
            <a:pPr lvl="2"/>
            <a:r>
              <a:rPr lang="en-GB"/>
              <a:t>Third level</a:t>
            </a:r>
          </a:p>
          <a:p>
            <a:pPr lvl="3"/>
            <a:r>
              <a:rPr lang="en-GB"/>
              <a:t>Fourth level</a:t>
            </a:r>
          </a:p>
          <a:p>
            <a:pPr lvl="4"/>
            <a:r>
              <a:rPr lang="en-GB"/>
              <a:t>Fifth level</a:t>
            </a:r>
          </a:p>
        </p:txBody>
      </p:sp>
      <p:sp>
        <p:nvSpPr>
          <p:cNvPr id="6" name="Footer Placeholder 1">
            <a:extLst>
              <a:ext uri="{FF2B5EF4-FFF2-40B4-BE49-F238E27FC236}">
                <a16:creationId xmlns:a16="http://schemas.microsoft.com/office/drawing/2014/main" id="{64DD153A-3072-ECBD-85CF-DFBCBA64E975}"/>
              </a:ext>
            </a:extLst>
          </p:cNvPr>
          <p:cNvSpPr>
            <a:spLocks noGrp="1"/>
          </p:cNvSpPr>
          <p:nvPr>
            <p:ph type="ftr" sz="quarter" idx="3"/>
          </p:nvPr>
        </p:nvSpPr>
        <p:spPr>
          <a:xfrm>
            <a:off x="360001" y="6406364"/>
            <a:ext cx="4681537" cy="180000"/>
          </a:xfrm>
          <a:prstGeom prst="rect">
            <a:avLst/>
          </a:prstGeom>
        </p:spPr>
        <p:txBody>
          <a:bodyPr lIns="0" rIns="90000"/>
          <a:lstStyle>
            <a:lvl1pPr algn="l">
              <a:defRPr lang="en-US" sz="851" b="0" i="0" kern="1200" dirty="0" smtClean="0">
                <a:solidFill>
                  <a:schemeClr val="tx1"/>
                </a:solidFill>
                <a:latin typeface="+mn-lt"/>
                <a:ea typeface="+mn-ea"/>
                <a:cs typeface="Arial" panose="020B0604020202020204" pitchFamily="34" charset="0"/>
              </a:defRPr>
            </a:lvl1pPr>
          </a:lstStyle>
          <a:p>
            <a:r>
              <a:rPr lang="en-GB"/>
              <a:t>Victoria’s Path to Treaty</a:t>
            </a:r>
          </a:p>
        </p:txBody>
      </p:sp>
      <p:sp>
        <p:nvSpPr>
          <p:cNvPr id="7" name="Slide Number ">
            <a:extLst>
              <a:ext uri="{FF2B5EF4-FFF2-40B4-BE49-F238E27FC236}">
                <a16:creationId xmlns:a16="http://schemas.microsoft.com/office/drawing/2014/main" id="{0C4392D2-3C96-1C98-B5C3-C11326A9455C}"/>
              </a:ext>
            </a:extLst>
          </p:cNvPr>
          <p:cNvSpPr>
            <a:spLocks noGrp="1"/>
          </p:cNvSpPr>
          <p:nvPr>
            <p:ph type="sldNum" sz="quarter" idx="4"/>
          </p:nvPr>
        </p:nvSpPr>
        <p:spPr>
          <a:xfrm>
            <a:off x="11124000" y="6406364"/>
            <a:ext cx="720000" cy="180000"/>
          </a:xfrm>
          <a:prstGeom prst="rect">
            <a:avLst/>
          </a:prstGeom>
        </p:spPr>
        <p:txBody>
          <a:bodyPr vert="horz" lIns="0" tIns="0" rIns="0" bIns="0" rtlCol="0" anchor="t"/>
          <a:lstStyle>
            <a:lvl1pPr algn="r">
              <a:defRPr sz="1200" b="0" i="0">
                <a:solidFill>
                  <a:schemeClr val="tx1"/>
                </a:solidFill>
                <a:latin typeface="+mn-lt"/>
              </a:defRPr>
            </a:lvl1pPr>
          </a:lstStyle>
          <a:p>
            <a:fld id="{10A01DC5-1685-4615-8240-15192985C6A2}" type="slidenum">
              <a:rPr lang="en-AU" smtClean="0"/>
              <a:pPr/>
              <a:t>‹#›</a:t>
            </a:fld>
            <a:endParaRPr lang="en-AU"/>
          </a:p>
        </p:txBody>
      </p:sp>
      <p:sp>
        <p:nvSpPr>
          <p:cNvPr id="2" name="Title Placeholder 16">
            <a:extLst>
              <a:ext uri="{FF2B5EF4-FFF2-40B4-BE49-F238E27FC236}">
                <a16:creationId xmlns:a16="http://schemas.microsoft.com/office/drawing/2014/main" id="{2A5EEC15-6EC9-520B-B0A1-CF1B8C6304E3}"/>
              </a:ext>
            </a:extLst>
          </p:cNvPr>
          <p:cNvSpPr>
            <a:spLocks noGrp="1"/>
          </p:cNvSpPr>
          <p:nvPr>
            <p:ph type="title"/>
          </p:nvPr>
        </p:nvSpPr>
        <p:spPr>
          <a:xfrm>
            <a:off x="347638" y="359327"/>
            <a:ext cx="11484000" cy="909673"/>
          </a:xfrm>
          <a:prstGeom prst="rect">
            <a:avLst/>
          </a:prstGeom>
        </p:spPr>
        <p:txBody>
          <a:bodyPr vert="horz" lIns="0" tIns="45720" rIns="91440" bIns="45720" rtlCol="0" anchor="ctr">
            <a:normAutofit/>
          </a:bodyPr>
          <a:lstStyle>
            <a:lvl1pPr>
              <a:defRPr>
                <a:solidFill>
                  <a:schemeClr val="accent1"/>
                </a:solidFill>
              </a:defRPr>
            </a:lvl1pPr>
          </a:lstStyle>
          <a:p>
            <a:r>
              <a:rPr lang="en-GB"/>
              <a:t>Click to edit Master title style</a:t>
            </a:r>
            <a:endParaRPr lang="en-AU"/>
          </a:p>
        </p:txBody>
      </p:sp>
    </p:spTree>
    <p:extLst>
      <p:ext uri="{BB962C8B-B14F-4D97-AF65-F5344CB8AC3E}">
        <p14:creationId xmlns:p14="http://schemas.microsoft.com/office/powerpoint/2010/main" val="3423372373"/>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multi-content">
    <p:bg>
      <p:bgPr>
        <a:solidFill>
          <a:schemeClr val="bg2"/>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69668D1-60CF-34F3-961F-9348A194874F}"/>
              </a:ext>
            </a:extLst>
          </p:cNvPr>
          <p:cNvSpPr>
            <a:spLocks noGrp="1"/>
          </p:cNvSpPr>
          <p:nvPr>
            <p:ph sz="half" idx="1" hasCustomPrompt="1"/>
          </p:nvPr>
        </p:nvSpPr>
        <p:spPr>
          <a:xfrm>
            <a:off x="347638" y="2276872"/>
            <a:ext cx="5568975" cy="3860402"/>
          </a:xfrm>
        </p:spPr>
        <p:txBody>
          <a:bodyPr/>
          <a:lstStyle>
            <a:lvl1pPr>
              <a:defRPr>
                <a:solidFill>
                  <a:schemeClr val="accent1"/>
                </a:solidFill>
                <a:latin typeface="+mn-lt"/>
              </a:defRPr>
            </a:lvl1pPr>
            <a:lvl2pPr>
              <a:defRPr>
                <a:latin typeface="+mn-lt"/>
              </a:defRPr>
            </a:lvl2pPr>
            <a:lvl3pPr>
              <a:defRPr b="0" i="0">
                <a:latin typeface="+mn-lt"/>
              </a:defRPr>
            </a:lvl3pPr>
            <a:lvl4pPr>
              <a:defRPr>
                <a:latin typeface="+mn-lt"/>
              </a:defRPr>
            </a:lvl4pPr>
            <a:lvl5pPr>
              <a:defRPr>
                <a:latin typeface="+mn-lt"/>
              </a:defRPr>
            </a:lvl5pPr>
          </a:lstStyle>
          <a:p>
            <a:pPr lvl="0"/>
            <a:r>
              <a:rPr lang="en-GB"/>
              <a:t>Add your text, picture, smart art, graph </a:t>
            </a:r>
          </a:p>
          <a:p>
            <a:pPr lvl="1"/>
            <a:r>
              <a:rPr lang="en-GB"/>
              <a:t>Second level</a:t>
            </a:r>
          </a:p>
          <a:p>
            <a:pPr lvl="2"/>
            <a:r>
              <a:rPr lang="en-GB"/>
              <a:t>Third level</a:t>
            </a:r>
          </a:p>
          <a:p>
            <a:pPr lvl="3"/>
            <a:r>
              <a:rPr lang="en-GB"/>
              <a:t>Fourth level</a:t>
            </a:r>
          </a:p>
          <a:p>
            <a:pPr lvl="4"/>
            <a:r>
              <a:rPr lang="en-GB"/>
              <a:t>Fifth level</a:t>
            </a:r>
          </a:p>
        </p:txBody>
      </p:sp>
      <p:sp>
        <p:nvSpPr>
          <p:cNvPr id="3" name="Content Placeholder 2">
            <a:extLst>
              <a:ext uri="{FF2B5EF4-FFF2-40B4-BE49-F238E27FC236}">
                <a16:creationId xmlns:a16="http://schemas.microsoft.com/office/drawing/2014/main" id="{B8921238-AFD8-DC64-A955-4AB6D4023B1E}"/>
              </a:ext>
            </a:extLst>
          </p:cNvPr>
          <p:cNvSpPr>
            <a:spLocks noGrp="1"/>
          </p:cNvSpPr>
          <p:nvPr>
            <p:ph sz="half" idx="11" hasCustomPrompt="1"/>
          </p:nvPr>
        </p:nvSpPr>
        <p:spPr>
          <a:xfrm>
            <a:off x="6275027" y="548680"/>
            <a:ext cx="5556613" cy="5588597"/>
          </a:xfrm>
        </p:spPr>
        <p:txBody>
          <a:bodyPr/>
          <a:lstStyle>
            <a:lvl1pPr>
              <a:defRPr>
                <a:latin typeface="+mn-lt"/>
              </a:defRPr>
            </a:lvl1pPr>
            <a:lvl2pPr>
              <a:defRPr>
                <a:latin typeface="+mn-lt"/>
              </a:defRPr>
            </a:lvl2pPr>
            <a:lvl3pPr>
              <a:defRPr b="0" i="0">
                <a:latin typeface="+mn-lt"/>
              </a:defRPr>
            </a:lvl3pPr>
            <a:lvl4pPr>
              <a:defRPr>
                <a:latin typeface="+mn-lt"/>
              </a:defRPr>
            </a:lvl4pPr>
            <a:lvl5pPr>
              <a:defRPr>
                <a:latin typeface="+mn-lt"/>
              </a:defRPr>
            </a:lvl5pPr>
          </a:lstStyle>
          <a:p>
            <a:pPr lvl="0"/>
            <a:r>
              <a:rPr lang="en-GB"/>
              <a:t>Add your text, picture, smart art, graph </a:t>
            </a:r>
          </a:p>
          <a:p>
            <a:pPr lvl="1"/>
            <a:r>
              <a:rPr lang="en-GB"/>
              <a:t>Second level</a:t>
            </a:r>
          </a:p>
          <a:p>
            <a:pPr lvl="2"/>
            <a:r>
              <a:rPr lang="en-GB"/>
              <a:t>Third level</a:t>
            </a:r>
          </a:p>
          <a:p>
            <a:pPr lvl="3"/>
            <a:r>
              <a:rPr lang="en-GB"/>
              <a:t>Fourth level</a:t>
            </a:r>
          </a:p>
          <a:p>
            <a:pPr lvl="4"/>
            <a:r>
              <a:rPr lang="en-GB"/>
              <a:t>Fifth level</a:t>
            </a:r>
          </a:p>
        </p:txBody>
      </p:sp>
      <p:sp>
        <p:nvSpPr>
          <p:cNvPr id="4" name="Footer Placeholder 1">
            <a:extLst>
              <a:ext uri="{FF2B5EF4-FFF2-40B4-BE49-F238E27FC236}">
                <a16:creationId xmlns:a16="http://schemas.microsoft.com/office/drawing/2014/main" id="{E287342C-4341-A224-4270-CF3474F90268}"/>
              </a:ext>
            </a:extLst>
          </p:cNvPr>
          <p:cNvSpPr>
            <a:spLocks noGrp="1"/>
          </p:cNvSpPr>
          <p:nvPr>
            <p:ph type="ftr" sz="quarter" idx="3"/>
          </p:nvPr>
        </p:nvSpPr>
        <p:spPr>
          <a:xfrm>
            <a:off x="360001" y="6406364"/>
            <a:ext cx="4681537" cy="180000"/>
          </a:xfrm>
          <a:prstGeom prst="rect">
            <a:avLst/>
          </a:prstGeom>
        </p:spPr>
        <p:txBody>
          <a:bodyPr lIns="0" rIns="90000"/>
          <a:lstStyle>
            <a:lvl1pPr algn="l">
              <a:defRPr lang="en-US" sz="851" b="0" i="0" kern="1200" dirty="0" smtClean="0">
                <a:solidFill>
                  <a:schemeClr val="tx1"/>
                </a:solidFill>
                <a:latin typeface="VIC" pitchFamily="2" charset="77"/>
                <a:ea typeface="+mn-ea"/>
                <a:cs typeface="Arial" panose="020B0604020202020204" pitchFamily="34" charset="0"/>
              </a:defRPr>
            </a:lvl1pPr>
          </a:lstStyle>
          <a:p>
            <a:r>
              <a:rPr lang="en-GB"/>
              <a:t>Victoria’s Path to Treaty</a:t>
            </a:r>
          </a:p>
        </p:txBody>
      </p:sp>
      <p:sp>
        <p:nvSpPr>
          <p:cNvPr id="9" name="Slide Number ">
            <a:extLst>
              <a:ext uri="{FF2B5EF4-FFF2-40B4-BE49-F238E27FC236}">
                <a16:creationId xmlns:a16="http://schemas.microsoft.com/office/drawing/2014/main" id="{562052A1-9BF9-C87C-C0FA-53EC08C5A7FF}"/>
              </a:ext>
            </a:extLst>
          </p:cNvPr>
          <p:cNvSpPr>
            <a:spLocks noGrp="1"/>
          </p:cNvSpPr>
          <p:nvPr>
            <p:ph type="sldNum" sz="quarter" idx="4"/>
          </p:nvPr>
        </p:nvSpPr>
        <p:spPr>
          <a:xfrm>
            <a:off x="11124000" y="6406364"/>
            <a:ext cx="720000" cy="180000"/>
          </a:xfrm>
          <a:prstGeom prst="rect">
            <a:avLst/>
          </a:prstGeom>
        </p:spPr>
        <p:txBody>
          <a:bodyPr vert="horz" lIns="0" tIns="0" rIns="0" bIns="0" rtlCol="0" anchor="t"/>
          <a:lstStyle>
            <a:lvl1pPr algn="r">
              <a:defRPr sz="1200" b="0" i="0">
                <a:solidFill>
                  <a:schemeClr val="tx1"/>
                </a:solidFill>
                <a:latin typeface="VIC" pitchFamily="2" charset="77"/>
              </a:defRPr>
            </a:lvl1pPr>
          </a:lstStyle>
          <a:p>
            <a:fld id="{10A01DC5-1685-4615-8240-15192985C6A2}" type="slidenum">
              <a:rPr lang="en-AU" smtClean="0"/>
              <a:pPr/>
              <a:t>‹#›</a:t>
            </a:fld>
            <a:endParaRPr lang="en-AU"/>
          </a:p>
        </p:txBody>
      </p:sp>
      <p:sp>
        <p:nvSpPr>
          <p:cNvPr id="7" name="Title Placeholder 16">
            <a:extLst>
              <a:ext uri="{FF2B5EF4-FFF2-40B4-BE49-F238E27FC236}">
                <a16:creationId xmlns:a16="http://schemas.microsoft.com/office/drawing/2014/main" id="{CDDB88CC-A2AC-2618-E641-A2360D9227A3}"/>
              </a:ext>
            </a:extLst>
          </p:cNvPr>
          <p:cNvSpPr>
            <a:spLocks noGrp="1"/>
          </p:cNvSpPr>
          <p:nvPr>
            <p:ph type="title" hasCustomPrompt="1"/>
          </p:nvPr>
        </p:nvSpPr>
        <p:spPr>
          <a:xfrm>
            <a:off x="347638" y="359327"/>
            <a:ext cx="5568975" cy="1845537"/>
          </a:xfrm>
          <a:prstGeom prst="rect">
            <a:avLst/>
          </a:prstGeom>
        </p:spPr>
        <p:txBody>
          <a:bodyPr vert="horz" lIns="0" tIns="45720" rIns="91440" bIns="45720" rtlCol="0" anchor="t" anchorCtr="0">
            <a:normAutofit/>
          </a:bodyPr>
          <a:lstStyle>
            <a:lvl1pPr>
              <a:defRPr>
                <a:solidFill>
                  <a:schemeClr val="accent1"/>
                </a:solidFill>
              </a:defRPr>
            </a:lvl1pPr>
          </a:lstStyle>
          <a:p>
            <a:r>
              <a:rPr lang="en-GB"/>
              <a:t>Click to </a:t>
            </a:r>
            <a:br>
              <a:rPr lang="en-GB"/>
            </a:br>
            <a:r>
              <a:rPr lang="en-GB"/>
              <a:t>edit</a:t>
            </a:r>
            <a:br>
              <a:rPr lang="en-GB"/>
            </a:br>
            <a:endParaRPr lang="en-AU"/>
          </a:p>
        </p:txBody>
      </p:sp>
    </p:spTree>
    <p:extLst>
      <p:ext uri="{BB962C8B-B14F-4D97-AF65-F5344CB8AC3E}">
        <p14:creationId xmlns:p14="http://schemas.microsoft.com/office/powerpoint/2010/main" val="172434647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multi-content 2">
    <p:bg>
      <p:bgPr>
        <a:solidFill>
          <a:schemeClr val="bg2"/>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69668D1-60CF-34F3-961F-9348A194874F}"/>
              </a:ext>
            </a:extLst>
          </p:cNvPr>
          <p:cNvSpPr>
            <a:spLocks noGrp="1"/>
          </p:cNvSpPr>
          <p:nvPr>
            <p:ph sz="half" idx="1" hasCustomPrompt="1"/>
          </p:nvPr>
        </p:nvSpPr>
        <p:spPr>
          <a:xfrm>
            <a:off x="347638" y="2276872"/>
            <a:ext cx="5568975" cy="3860402"/>
          </a:xfrm>
        </p:spPr>
        <p:txBody>
          <a:bodyPr/>
          <a:lstStyle>
            <a:lvl1pPr>
              <a:defRPr>
                <a:latin typeface="+mn-lt"/>
              </a:defRPr>
            </a:lvl1pPr>
            <a:lvl2pPr>
              <a:defRPr>
                <a:latin typeface="+mn-lt"/>
              </a:defRPr>
            </a:lvl2pPr>
            <a:lvl3pPr>
              <a:defRPr b="0" i="0">
                <a:latin typeface="+mn-lt"/>
              </a:defRPr>
            </a:lvl3pPr>
            <a:lvl4pPr>
              <a:defRPr>
                <a:latin typeface="+mn-lt"/>
              </a:defRPr>
            </a:lvl4pPr>
            <a:lvl5pPr>
              <a:defRPr>
                <a:latin typeface="+mn-lt"/>
              </a:defRPr>
            </a:lvl5pPr>
          </a:lstStyle>
          <a:p>
            <a:pPr lvl="0"/>
            <a:r>
              <a:rPr lang="en-GB"/>
              <a:t>Add your text, picture, smart art, graph </a:t>
            </a:r>
          </a:p>
          <a:p>
            <a:pPr lvl="1"/>
            <a:r>
              <a:rPr lang="en-GB"/>
              <a:t>Second level</a:t>
            </a:r>
          </a:p>
          <a:p>
            <a:pPr lvl="2"/>
            <a:r>
              <a:rPr lang="en-GB"/>
              <a:t>Third level</a:t>
            </a:r>
          </a:p>
          <a:p>
            <a:pPr lvl="3"/>
            <a:r>
              <a:rPr lang="en-GB"/>
              <a:t>Fourth level</a:t>
            </a:r>
          </a:p>
          <a:p>
            <a:pPr lvl="4"/>
            <a:r>
              <a:rPr lang="en-GB"/>
              <a:t>Fifth level</a:t>
            </a:r>
          </a:p>
        </p:txBody>
      </p:sp>
      <p:sp>
        <p:nvSpPr>
          <p:cNvPr id="3" name="Content Placeholder 2">
            <a:extLst>
              <a:ext uri="{FF2B5EF4-FFF2-40B4-BE49-F238E27FC236}">
                <a16:creationId xmlns:a16="http://schemas.microsoft.com/office/drawing/2014/main" id="{B8921238-AFD8-DC64-A955-4AB6D4023B1E}"/>
              </a:ext>
            </a:extLst>
          </p:cNvPr>
          <p:cNvSpPr>
            <a:spLocks noGrp="1"/>
          </p:cNvSpPr>
          <p:nvPr>
            <p:ph sz="half" idx="11" hasCustomPrompt="1"/>
          </p:nvPr>
        </p:nvSpPr>
        <p:spPr>
          <a:xfrm>
            <a:off x="6275027" y="2276872"/>
            <a:ext cx="5556613" cy="3860405"/>
          </a:xfrm>
        </p:spPr>
        <p:txBody>
          <a:bodyPr/>
          <a:lstStyle>
            <a:lvl1pPr>
              <a:defRPr>
                <a:latin typeface="+mn-lt"/>
              </a:defRPr>
            </a:lvl1pPr>
            <a:lvl2pPr>
              <a:defRPr>
                <a:latin typeface="+mn-lt"/>
              </a:defRPr>
            </a:lvl2pPr>
            <a:lvl3pPr>
              <a:defRPr b="0" i="0">
                <a:latin typeface="+mn-lt"/>
              </a:defRPr>
            </a:lvl3pPr>
            <a:lvl4pPr>
              <a:defRPr>
                <a:latin typeface="+mn-lt"/>
              </a:defRPr>
            </a:lvl4pPr>
            <a:lvl5pPr>
              <a:defRPr>
                <a:latin typeface="+mn-lt"/>
              </a:defRPr>
            </a:lvl5pPr>
          </a:lstStyle>
          <a:p>
            <a:pPr lvl="0"/>
            <a:r>
              <a:rPr lang="en-GB"/>
              <a:t>Add your text, picture, smart art, graph </a:t>
            </a:r>
          </a:p>
          <a:p>
            <a:pPr lvl="1"/>
            <a:r>
              <a:rPr lang="en-GB"/>
              <a:t>Second level</a:t>
            </a:r>
          </a:p>
          <a:p>
            <a:pPr lvl="2"/>
            <a:r>
              <a:rPr lang="en-GB"/>
              <a:t>Third level</a:t>
            </a:r>
          </a:p>
          <a:p>
            <a:pPr lvl="3"/>
            <a:r>
              <a:rPr lang="en-GB"/>
              <a:t>Fourth level</a:t>
            </a:r>
          </a:p>
          <a:p>
            <a:pPr lvl="4"/>
            <a:r>
              <a:rPr lang="en-GB"/>
              <a:t>Fifth level</a:t>
            </a:r>
          </a:p>
        </p:txBody>
      </p:sp>
      <p:sp>
        <p:nvSpPr>
          <p:cNvPr id="4" name="Footer Placeholder 1">
            <a:extLst>
              <a:ext uri="{FF2B5EF4-FFF2-40B4-BE49-F238E27FC236}">
                <a16:creationId xmlns:a16="http://schemas.microsoft.com/office/drawing/2014/main" id="{E287342C-4341-A224-4270-CF3474F90268}"/>
              </a:ext>
            </a:extLst>
          </p:cNvPr>
          <p:cNvSpPr>
            <a:spLocks noGrp="1"/>
          </p:cNvSpPr>
          <p:nvPr>
            <p:ph type="ftr" sz="quarter" idx="3"/>
          </p:nvPr>
        </p:nvSpPr>
        <p:spPr>
          <a:xfrm>
            <a:off x="360001" y="6406364"/>
            <a:ext cx="4681537" cy="180000"/>
          </a:xfrm>
          <a:prstGeom prst="rect">
            <a:avLst/>
          </a:prstGeom>
        </p:spPr>
        <p:txBody>
          <a:bodyPr lIns="0" rIns="90000"/>
          <a:lstStyle>
            <a:lvl1pPr algn="l">
              <a:defRPr lang="en-US" sz="851" b="0" i="0" kern="1200" dirty="0" smtClean="0">
                <a:solidFill>
                  <a:schemeClr val="tx1"/>
                </a:solidFill>
                <a:latin typeface="VIC" pitchFamily="2" charset="77"/>
                <a:ea typeface="+mn-ea"/>
                <a:cs typeface="Arial" panose="020B0604020202020204" pitchFamily="34" charset="0"/>
              </a:defRPr>
            </a:lvl1pPr>
          </a:lstStyle>
          <a:p>
            <a:r>
              <a:rPr lang="en-GB"/>
              <a:t>Victoria’s Path to Treaty</a:t>
            </a:r>
          </a:p>
        </p:txBody>
      </p:sp>
      <p:sp>
        <p:nvSpPr>
          <p:cNvPr id="9" name="Slide Number ">
            <a:extLst>
              <a:ext uri="{FF2B5EF4-FFF2-40B4-BE49-F238E27FC236}">
                <a16:creationId xmlns:a16="http://schemas.microsoft.com/office/drawing/2014/main" id="{562052A1-9BF9-C87C-C0FA-53EC08C5A7FF}"/>
              </a:ext>
            </a:extLst>
          </p:cNvPr>
          <p:cNvSpPr>
            <a:spLocks noGrp="1"/>
          </p:cNvSpPr>
          <p:nvPr>
            <p:ph type="sldNum" sz="quarter" idx="4"/>
          </p:nvPr>
        </p:nvSpPr>
        <p:spPr>
          <a:xfrm>
            <a:off x="11124000" y="6406364"/>
            <a:ext cx="720000" cy="180000"/>
          </a:xfrm>
          <a:prstGeom prst="rect">
            <a:avLst/>
          </a:prstGeom>
        </p:spPr>
        <p:txBody>
          <a:bodyPr vert="horz" lIns="0" tIns="0" rIns="0" bIns="0" rtlCol="0" anchor="t"/>
          <a:lstStyle>
            <a:lvl1pPr algn="r">
              <a:defRPr sz="1200" b="0" i="0">
                <a:solidFill>
                  <a:schemeClr val="tx1"/>
                </a:solidFill>
                <a:latin typeface="VIC" pitchFamily="2" charset="77"/>
              </a:defRPr>
            </a:lvl1pPr>
          </a:lstStyle>
          <a:p>
            <a:fld id="{10A01DC5-1685-4615-8240-15192985C6A2}" type="slidenum">
              <a:rPr lang="en-AU" smtClean="0"/>
              <a:pPr/>
              <a:t>‹#›</a:t>
            </a:fld>
            <a:endParaRPr lang="en-AU"/>
          </a:p>
        </p:txBody>
      </p:sp>
      <p:sp>
        <p:nvSpPr>
          <p:cNvPr id="7" name="Title Placeholder 16">
            <a:extLst>
              <a:ext uri="{FF2B5EF4-FFF2-40B4-BE49-F238E27FC236}">
                <a16:creationId xmlns:a16="http://schemas.microsoft.com/office/drawing/2014/main" id="{CDDB88CC-A2AC-2618-E641-A2360D9227A3}"/>
              </a:ext>
            </a:extLst>
          </p:cNvPr>
          <p:cNvSpPr>
            <a:spLocks noGrp="1"/>
          </p:cNvSpPr>
          <p:nvPr>
            <p:ph type="title" hasCustomPrompt="1"/>
          </p:nvPr>
        </p:nvSpPr>
        <p:spPr>
          <a:xfrm>
            <a:off x="347638" y="359327"/>
            <a:ext cx="11496362" cy="1845537"/>
          </a:xfrm>
          <a:prstGeom prst="rect">
            <a:avLst/>
          </a:prstGeom>
        </p:spPr>
        <p:txBody>
          <a:bodyPr vert="horz" lIns="0" tIns="45720" rIns="91440" bIns="45720" rtlCol="0" anchor="t" anchorCtr="0">
            <a:normAutofit/>
          </a:bodyPr>
          <a:lstStyle>
            <a:lvl1pPr>
              <a:defRPr/>
            </a:lvl1pPr>
          </a:lstStyle>
          <a:p>
            <a:r>
              <a:rPr lang="en-GB"/>
              <a:t>Click to </a:t>
            </a:r>
            <a:br>
              <a:rPr lang="en-GB"/>
            </a:br>
            <a:r>
              <a:rPr lang="en-GB"/>
              <a:t>edit</a:t>
            </a:r>
            <a:br>
              <a:rPr lang="en-GB"/>
            </a:br>
            <a:endParaRPr lang="en-AU"/>
          </a:p>
        </p:txBody>
      </p:sp>
    </p:spTree>
    <p:extLst>
      <p:ext uri="{BB962C8B-B14F-4D97-AF65-F5344CB8AC3E}">
        <p14:creationId xmlns:p14="http://schemas.microsoft.com/office/powerpoint/2010/main" val="211513978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AAB10225-1343-2B55-8E27-AE7CE5505DD5}"/>
              </a:ext>
            </a:extLst>
          </p:cNvPr>
          <p:cNvSpPr>
            <a:spLocks noGrp="1"/>
          </p:cNvSpPr>
          <p:nvPr>
            <p:ph type="ftr" sz="quarter" idx="3"/>
          </p:nvPr>
        </p:nvSpPr>
        <p:spPr>
          <a:xfrm>
            <a:off x="360001" y="6406364"/>
            <a:ext cx="4681537" cy="180000"/>
          </a:xfrm>
          <a:prstGeom prst="rect">
            <a:avLst/>
          </a:prstGeom>
        </p:spPr>
        <p:txBody>
          <a:bodyPr lIns="0" rIns="90000"/>
          <a:lstStyle>
            <a:lvl1pPr algn="l">
              <a:defRPr lang="en-US" sz="851" b="0" i="0" kern="1200" dirty="0" smtClean="0">
                <a:solidFill>
                  <a:schemeClr val="tx1"/>
                </a:solidFill>
                <a:latin typeface="VIC" pitchFamily="2" charset="77"/>
                <a:ea typeface="+mn-ea"/>
                <a:cs typeface="Arial" panose="020B0604020202020204" pitchFamily="34" charset="0"/>
              </a:defRPr>
            </a:lvl1pPr>
          </a:lstStyle>
          <a:p>
            <a:r>
              <a:rPr lang="en-GB"/>
              <a:t>Victoria’s Path to Treaty</a:t>
            </a:r>
          </a:p>
        </p:txBody>
      </p:sp>
      <p:sp>
        <p:nvSpPr>
          <p:cNvPr id="12" name="Slide Number ">
            <a:extLst>
              <a:ext uri="{FF2B5EF4-FFF2-40B4-BE49-F238E27FC236}">
                <a16:creationId xmlns:a16="http://schemas.microsoft.com/office/drawing/2014/main" id="{01F550EE-E15E-93A7-22C1-A277DBDBBA83}"/>
              </a:ext>
            </a:extLst>
          </p:cNvPr>
          <p:cNvSpPr>
            <a:spLocks noGrp="1"/>
          </p:cNvSpPr>
          <p:nvPr>
            <p:ph type="sldNum" sz="quarter" idx="4"/>
          </p:nvPr>
        </p:nvSpPr>
        <p:spPr>
          <a:xfrm>
            <a:off x="11124000" y="6406364"/>
            <a:ext cx="720000" cy="180000"/>
          </a:xfrm>
          <a:prstGeom prst="rect">
            <a:avLst/>
          </a:prstGeom>
        </p:spPr>
        <p:txBody>
          <a:bodyPr vert="horz" lIns="0" tIns="0" rIns="0" bIns="0" rtlCol="0" anchor="t"/>
          <a:lstStyle>
            <a:lvl1pPr algn="r">
              <a:defRPr sz="1200" b="0" i="0">
                <a:solidFill>
                  <a:schemeClr val="tx1"/>
                </a:solidFill>
                <a:latin typeface="VIC" pitchFamily="2" charset="77"/>
              </a:defRPr>
            </a:lvl1pPr>
          </a:lstStyle>
          <a:p>
            <a:fld id="{10A01DC5-1685-4615-8240-15192985C6A2}" type="slidenum">
              <a:rPr lang="en-AU" smtClean="0"/>
              <a:pPr/>
              <a:t>‹#›</a:t>
            </a:fld>
            <a:endParaRPr lang="en-AU"/>
          </a:p>
        </p:txBody>
      </p:sp>
      <p:sp>
        <p:nvSpPr>
          <p:cNvPr id="6" name="Title Placeholder 16">
            <a:extLst>
              <a:ext uri="{FF2B5EF4-FFF2-40B4-BE49-F238E27FC236}">
                <a16:creationId xmlns:a16="http://schemas.microsoft.com/office/drawing/2014/main" id="{20F7BF62-DE90-73D7-F513-0C7C4C76AF13}"/>
              </a:ext>
            </a:extLst>
          </p:cNvPr>
          <p:cNvSpPr>
            <a:spLocks noGrp="1"/>
          </p:cNvSpPr>
          <p:nvPr>
            <p:ph type="title"/>
          </p:nvPr>
        </p:nvSpPr>
        <p:spPr>
          <a:xfrm>
            <a:off x="347638" y="359327"/>
            <a:ext cx="11484000" cy="405377"/>
          </a:xfrm>
          <a:prstGeom prst="rect">
            <a:avLst/>
          </a:prstGeom>
        </p:spPr>
        <p:txBody>
          <a:bodyPr vert="horz" lIns="0" tIns="45720" rIns="91440" bIns="45720" rtlCol="0" anchor="t" anchorCtr="0">
            <a:normAutofit/>
          </a:bodyPr>
          <a:lstStyle>
            <a:lvl1pPr>
              <a:defRPr sz="1800"/>
            </a:lvl1pPr>
          </a:lstStyle>
          <a:p>
            <a:r>
              <a:rPr lang="en-GB"/>
              <a:t>Click to edit Master title style</a:t>
            </a:r>
            <a:endParaRPr lang="en-AU"/>
          </a:p>
        </p:txBody>
      </p:sp>
    </p:spTree>
    <p:extLst>
      <p:ext uri="{BB962C8B-B14F-4D97-AF65-F5344CB8AC3E}">
        <p14:creationId xmlns:p14="http://schemas.microsoft.com/office/powerpoint/2010/main" val="3835065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R code">
    <p:bg>
      <p:bgPr>
        <a:solidFill>
          <a:schemeClr val="bg2"/>
        </a:solidFill>
        <a:effectLst/>
      </p:bgPr>
    </p:bg>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E1100F4A-5556-2E3E-7F0A-AB8CB618A32A}"/>
              </a:ext>
            </a:extLst>
          </p:cNvPr>
          <p:cNvSpPr>
            <a:spLocks noGrp="1"/>
          </p:cNvSpPr>
          <p:nvPr>
            <p:ph type="ftr" sz="quarter" idx="3"/>
          </p:nvPr>
        </p:nvSpPr>
        <p:spPr>
          <a:xfrm>
            <a:off x="360001" y="6406364"/>
            <a:ext cx="4681537" cy="180000"/>
          </a:xfrm>
          <a:prstGeom prst="rect">
            <a:avLst/>
          </a:prstGeom>
        </p:spPr>
        <p:txBody>
          <a:bodyPr lIns="0" rIns="90000"/>
          <a:lstStyle>
            <a:lvl1pPr algn="l">
              <a:defRPr lang="en-US" sz="851" b="0" i="0" kern="1200" dirty="0" smtClean="0">
                <a:solidFill>
                  <a:schemeClr val="bg1"/>
                </a:solidFill>
                <a:latin typeface="VIC" pitchFamily="2" charset="77"/>
                <a:ea typeface="+mn-ea"/>
                <a:cs typeface="Arial" panose="020B0604020202020204" pitchFamily="34" charset="0"/>
              </a:defRPr>
            </a:lvl1pPr>
          </a:lstStyle>
          <a:p>
            <a:r>
              <a:rPr lang="en-GB"/>
              <a:t>Victoria’s Path to Treaty</a:t>
            </a:r>
          </a:p>
        </p:txBody>
      </p:sp>
      <p:sp>
        <p:nvSpPr>
          <p:cNvPr id="10" name="Slide Number ">
            <a:extLst>
              <a:ext uri="{FF2B5EF4-FFF2-40B4-BE49-F238E27FC236}">
                <a16:creationId xmlns:a16="http://schemas.microsoft.com/office/drawing/2014/main" id="{9D72CBA0-9DF7-4BD8-2986-89D978E03898}"/>
              </a:ext>
            </a:extLst>
          </p:cNvPr>
          <p:cNvSpPr>
            <a:spLocks noGrp="1"/>
          </p:cNvSpPr>
          <p:nvPr>
            <p:ph type="sldNum" sz="quarter" idx="4"/>
          </p:nvPr>
        </p:nvSpPr>
        <p:spPr>
          <a:xfrm>
            <a:off x="11124000" y="6406364"/>
            <a:ext cx="720000" cy="180000"/>
          </a:xfrm>
          <a:prstGeom prst="rect">
            <a:avLst/>
          </a:prstGeom>
        </p:spPr>
        <p:txBody>
          <a:bodyPr vert="horz" lIns="0" tIns="0" rIns="0" bIns="0" rtlCol="0" anchor="t"/>
          <a:lstStyle>
            <a:lvl1pPr algn="r">
              <a:defRPr sz="1200" b="0" i="0">
                <a:solidFill>
                  <a:schemeClr val="bg1"/>
                </a:solidFill>
                <a:latin typeface="VIC" pitchFamily="2" charset="77"/>
              </a:defRPr>
            </a:lvl1pPr>
          </a:lstStyle>
          <a:p>
            <a:fld id="{10A01DC5-1685-4615-8240-15192985C6A2}" type="slidenum">
              <a:rPr lang="en-AU" smtClean="0"/>
              <a:pPr/>
              <a:t>‹#›</a:t>
            </a:fld>
            <a:endParaRPr lang="en-AU"/>
          </a:p>
        </p:txBody>
      </p:sp>
      <p:sp>
        <p:nvSpPr>
          <p:cNvPr id="2" name="Content Placeholder 2">
            <a:extLst>
              <a:ext uri="{FF2B5EF4-FFF2-40B4-BE49-F238E27FC236}">
                <a16:creationId xmlns:a16="http://schemas.microsoft.com/office/drawing/2014/main" id="{5846CFE6-0000-216F-3C27-6707FAB2A7EC}"/>
              </a:ext>
            </a:extLst>
          </p:cNvPr>
          <p:cNvSpPr>
            <a:spLocks noGrp="1"/>
          </p:cNvSpPr>
          <p:nvPr>
            <p:ph sz="half" idx="11" hasCustomPrompt="1"/>
          </p:nvPr>
        </p:nvSpPr>
        <p:spPr>
          <a:xfrm>
            <a:off x="4367808" y="1503362"/>
            <a:ext cx="7463832" cy="4661941"/>
          </a:xfrm>
        </p:spPr>
        <p:txBody>
          <a:bodyPr anchor="ctr" anchorCtr="0"/>
          <a:lstStyle>
            <a:lvl1pPr>
              <a:defRPr>
                <a:latin typeface="+mn-lt"/>
              </a:defRPr>
            </a:lvl1pPr>
            <a:lvl2pPr>
              <a:defRPr>
                <a:latin typeface="+mn-lt"/>
              </a:defRPr>
            </a:lvl2pPr>
            <a:lvl3pPr>
              <a:defRPr b="0" i="0">
                <a:latin typeface="+mn-lt"/>
              </a:defRPr>
            </a:lvl3pPr>
            <a:lvl4pPr>
              <a:defRPr>
                <a:latin typeface="+mn-lt"/>
              </a:defRPr>
            </a:lvl4pPr>
            <a:lvl5pPr>
              <a:defRPr>
                <a:latin typeface="+mn-lt"/>
              </a:defRPr>
            </a:lvl5pPr>
          </a:lstStyle>
          <a:p>
            <a:pPr lvl="0"/>
            <a:r>
              <a:rPr lang="en-GB"/>
              <a:t>Add your text, picture, smart art, graph </a:t>
            </a:r>
          </a:p>
          <a:p>
            <a:pPr lvl="1"/>
            <a:r>
              <a:rPr lang="en-GB"/>
              <a:t>Second level</a:t>
            </a:r>
          </a:p>
          <a:p>
            <a:pPr lvl="2"/>
            <a:r>
              <a:rPr lang="en-GB"/>
              <a:t>Third level</a:t>
            </a:r>
          </a:p>
          <a:p>
            <a:pPr lvl="3"/>
            <a:r>
              <a:rPr lang="en-GB"/>
              <a:t>Fourth level</a:t>
            </a:r>
          </a:p>
          <a:p>
            <a:pPr lvl="4"/>
            <a:r>
              <a:rPr lang="en-GB"/>
              <a:t>Fifth level</a:t>
            </a:r>
          </a:p>
        </p:txBody>
      </p:sp>
      <p:sp>
        <p:nvSpPr>
          <p:cNvPr id="9" name="Content Placeholder 2">
            <a:extLst>
              <a:ext uri="{FF2B5EF4-FFF2-40B4-BE49-F238E27FC236}">
                <a16:creationId xmlns:a16="http://schemas.microsoft.com/office/drawing/2014/main" id="{A3773379-E69F-AD42-B8BE-FD07F28EE1A4}"/>
              </a:ext>
            </a:extLst>
          </p:cNvPr>
          <p:cNvSpPr>
            <a:spLocks noGrp="1"/>
          </p:cNvSpPr>
          <p:nvPr>
            <p:ph sz="half" idx="1" hasCustomPrompt="1"/>
          </p:nvPr>
        </p:nvSpPr>
        <p:spPr>
          <a:xfrm>
            <a:off x="347638" y="1503363"/>
            <a:ext cx="3732138" cy="4633911"/>
          </a:xfrm>
        </p:spPr>
        <p:txBody>
          <a:bodyPr/>
          <a:lstStyle>
            <a:lvl1pPr>
              <a:defRPr>
                <a:latin typeface="+mn-lt"/>
              </a:defRPr>
            </a:lvl1pPr>
            <a:lvl2pPr>
              <a:defRPr>
                <a:latin typeface="+mn-lt"/>
              </a:defRPr>
            </a:lvl2pPr>
            <a:lvl3pPr>
              <a:defRPr b="0" i="0">
                <a:latin typeface="+mn-lt"/>
              </a:defRPr>
            </a:lvl3pPr>
            <a:lvl4pPr>
              <a:defRPr>
                <a:latin typeface="+mn-lt"/>
              </a:defRPr>
            </a:lvl4pPr>
            <a:lvl5pPr>
              <a:defRPr>
                <a:latin typeface="+mn-lt"/>
              </a:defRPr>
            </a:lvl5pPr>
          </a:lstStyle>
          <a:p>
            <a:pPr lvl="0"/>
            <a:r>
              <a:rPr lang="en-GB"/>
              <a:t>Add your text, picture, smart art, graph </a:t>
            </a:r>
          </a:p>
          <a:p>
            <a:pPr lvl="1"/>
            <a:r>
              <a:rPr lang="en-GB"/>
              <a:t>Second level</a:t>
            </a:r>
          </a:p>
          <a:p>
            <a:pPr lvl="2"/>
            <a:r>
              <a:rPr lang="en-GB"/>
              <a:t>Third level</a:t>
            </a:r>
          </a:p>
          <a:p>
            <a:pPr lvl="3"/>
            <a:r>
              <a:rPr lang="en-GB"/>
              <a:t>Fourth level</a:t>
            </a:r>
          </a:p>
          <a:p>
            <a:pPr lvl="4"/>
            <a:r>
              <a:rPr lang="en-GB"/>
              <a:t>Fifth level</a:t>
            </a:r>
          </a:p>
        </p:txBody>
      </p:sp>
      <p:sp>
        <p:nvSpPr>
          <p:cNvPr id="15" name="Title Placeholder 16">
            <a:extLst>
              <a:ext uri="{FF2B5EF4-FFF2-40B4-BE49-F238E27FC236}">
                <a16:creationId xmlns:a16="http://schemas.microsoft.com/office/drawing/2014/main" id="{5EB62479-92AE-F42A-23E1-FFD44E10E7EB}"/>
              </a:ext>
            </a:extLst>
          </p:cNvPr>
          <p:cNvSpPr>
            <a:spLocks noGrp="1"/>
          </p:cNvSpPr>
          <p:nvPr>
            <p:ph type="title"/>
          </p:nvPr>
        </p:nvSpPr>
        <p:spPr>
          <a:xfrm>
            <a:off x="347638" y="359327"/>
            <a:ext cx="11484000" cy="909673"/>
          </a:xfrm>
          <a:prstGeom prst="rect">
            <a:avLst/>
          </a:prstGeom>
        </p:spPr>
        <p:txBody>
          <a:bodyPr vert="horz" lIns="0" tIns="45720" rIns="91440" bIns="45720" rtlCol="0" anchor="ctr">
            <a:normAutofit/>
          </a:bodyPr>
          <a:lstStyle>
            <a:lvl1pPr>
              <a:defRPr>
                <a:solidFill>
                  <a:schemeClr val="accent1"/>
                </a:solidFill>
              </a:defRPr>
            </a:lvl1pPr>
          </a:lstStyle>
          <a:p>
            <a:r>
              <a:rPr lang="en-GB"/>
              <a:t>Click to edit Master title style</a:t>
            </a:r>
            <a:endParaRPr lang="en-AU"/>
          </a:p>
        </p:txBody>
      </p:sp>
    </p:spTree>
    <p:extLst>
      <p:ext uri="{BB962C8B-B14F-4D97-AF65-F5344CB8AC3E}">
        <p14:creationId xmlns:p14="http://schemas.microsoft.com/office/powerpoint/2010/main" val="369085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ub head, wide text with multi-content">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573F702C-2907-4AF6-C9F9-EFBE551B6289}"/>
              </a:ext>
            </a:extLst>
          </p:cNvPr>
          <p:cNvSpPr>
            <a:spLocks noGrp="1"/>
          </p:cNvSpPr>
          <p:nvPr>
            <p:ph type="body" sz="quarter" idx="23" hasCustomPrompt="1"/>
          </p:nvPr>
        </p:nvSpPr>
        <p:spPr>
          <a:xfrm>
            <a:off x="360001" y="1513172"/>
            <a:ext cx="7526698" cy="451907"/>
          </a:xfrm>
        </p:spPr>
        <p:txBody>
          <a:bodyPr vert="horz" lIns="0" tIns="0" rIns="0" bIns="0" rtlCol="0">
            <a:noAutofit/>
          </a:bodyPr>
          <a:lstStyle>
            <a:lvl1pPr>
              <a:lnSpc>
                <a:spcPct val="100000"/>
              </a:lnSpc>
              <a:defRPr lang="en-AU" sz="1800" b="1" i="0" dirty="0">
                <a:solidFill>
                  <a:schemeClr val="tx2"/>
                </a:solidFill>
                <a:latin typeface="+mj-lt"/>
              </a:defRPr>
            </a:lvl1pPr>
          </a:lstStyle>
          <a:p>
            <a:pPr lvl="0">
              <a:lnSpc>
                <a:spcPct val="100000"/>
              </a:lnSpc>
              <a:spcBef>
                <a:spcPts val="0"/>
              </a:spcBef>
              <a:spcAft>
                <a:spcPts val="0"/>
              </a:spcAft>
            </a:pPr>
            <a:r>
              <a:rPr lang="en-AU"/>
              <a:t>Subheading</a:t>
            </a:r>
          </a:p>
        </p:txBody>
      </p:sp>
      <p:sp>
        <p:nvSpPr>
          <p:cNvPr id="17" name="Content Placeholder 2">
            <a:extLst>
              <a:ext uri="{FF2B5EF4-FFF2-40B4-BE49-F238E27FC236}">
                <a16:creationId xmlns:a16="http://schemas.microsoft.com/office/drawing/2014/main" id="{B09232D1-06F7-4508-89C8-8BA42B6E8DAA}"/>
              </a:ext>
            </a:extLst>
          </p:cNvPr>
          <p:cNvSpPr>
            <a:spLocks noGrp="1"/>
          </p:cNvSpPr>
          <p:nvPr>
            <p:ph sz="half" idx="1" hasCustomPrompt="1"/>
          </p:nvPr>
        </p:nvSpPr>
        <p:spPr>
          <a:xfrm>
            <a:off x="8247063" y="1503366"/>
            <a:ext cx="3596937" cy="463391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Add your text, picture, smart art, graph </a:t>
            </a:r>
          </a:p>
          <a:p>
            <a:pPr lvl="1"/>
            <a:r>
              <a:rPr lang="en-GB"/>
              <a:t>Second level</a:t>
            </a:r>
          </a:p>
          <a:p>
            <a:pPr lvl="2"/>
            <a:r>
              <a:rPr lang="en-GB"/>
              <a:t>Third level</a:t>
            </a:r>
          </a:p>
          <a:p>
            <a:pPr lvl="3"/>
            <a:r>
              <a:rPr lang="en-GB"/>
              <a:t>Fourth level</a:t>
            </a:r>
          </a:p>
          <a:p>
            <a:pPr lvl="4"/>
            <a:r>
              <a:rPr lang="en-GB"/>
              <a:t>Fifth level</a:t>
            </a:r>
          </a:p>
        </p:txBody>
      </p:sp>
      <p:sp>
        <p:nvSpPr>
          <p:cNvPr id="3" name="Footer Placeholder 1">
            <a:extLst>
              <a:ext uri="{FF2B5EF4-FFF2-40B4-BE49-F238E27FC236}">
                <a16:creationId xmlns:a16="http://schemas.microsoft.com/office/drawing/2014/main" id="{AAB10225-1343-2B55-8E27-AE7CE5505DD5}"/>
              </a:ext>
            </a:extLst>
          </p:cNvPr>
          <p:cNvSpPr>
            <a:spLocks noGrp="1"/>
          </p:cNvSpPr>
          <p:nvPr>
            <p:ph type="ftr" sz="quarter" idx="3"/>
          </p:nvPr>
        </p:nvSpPr>
        <p:spPr>
          <a:xfrm>
            <a:off x="360001" y="6406364"/>
            <a:ext cx="4681537" cy="180000"/>
          </a:xfrm>
          <a:prstGeom prst="rect">
            <a:avLst/>
          </a:prstGeom>
        </p:spPr>
        <p:txBody>
          <a:bodyPr lIns="0" rIns="90000"/>
          <a:lstStyle>
            <a:lvl1pPr algn="l">
              <a:defRPr lang="en-US" sz="851" b="0" i="0" kern="1200" dirty="0" smtClean="0">
                <a:solidFill>
                  <a:schemeClr val="tx1"/>
                </a:solidFill>
                <a:latin typeface="VIC" pitchFamily="2" charset="77"/>
                <a:ea typeface="+mn-ea"/>
                <a:cs typeface="Arial" panose="020B0604020202020204" pitchFamily="34" charset="0"/>
              </a:defRPr>
            </a:lvl1pPr>
          </a:lstStyle>
          <a:p>
            <a:r>
              <a:rPr lang="en-GB"/>
              <a:t>Victoria's path to Treaty </a:t>
            </a:r>
          </a:p>
        </p:txBody>
      </p:sp>
      <p:sp>
        <p:nvSpPr>
          <p:cNvPr id="12" name="Slide Number ">
            <a:extLst>
              <a:ext uri="{FF2B5EF4-FFF2-40B4-BE49-F238E27FC236}">
                <a16:creationId xmlns:a16="http://schemas.microsoft.com/office/drawing/2014/main" id="{01F550EE-E15E-93A7-22C1-A277DBDBBA83}"/>
              </a:ext>
            </a:extLst>
          </p:cNvPr>
          <p:cNvSpPr>
            <a:spLocks noGrp="1"/>
          </p:cNvSpPr>
          <p:nvPr>
            <p:ph type="sldNum" sz="quarter" idx="4"/>
          </p:nvPr>
        </p:nvSpPr>
        <p:spPr>
          <a:xfrm>
            <a:off x="11124000" y="6406364"/>
            <a:ext cx="720000" cy="180000"/>
          </a:xfrm>
          <a:prstGeom prst="rect">
            <a:avLst/>
          </a:prstGeom>
        </p:spPr>
        <p:txBody>
          <a:bodyPr vert="horz" lIns="0" tIns="0" rIns="0" bIns="0" rtlCol="0" anchor="t"/>
          <a:lstStyle>
            <a:lvl1pPr algn="r">
              <a:defRPr sz="1200" b="0" i="0">
                <a:solidFill>
                  <a:schemeClr val="tx1"/>
                </a:solidFill>
                <a:latin typeface="VIC" pitchFamily="2" charset="77"/>
              </a:defRPr>
            </a:lvl1pPr>
          </a:lstStyle>
          <a:p>
            <a:fld id="{10A01DC5-1685-4615-8240-15192985C6A2}" type="slidenum">
              <a:rPr lang="en-AU" smtClean="0"/>
              <a:pPr/>
              <a:t>‹#›</a:t>
            </a:fld>
            <a:endParaRPr lang="en-AU"/>
          </a:p>
        </p:txBody>
      </p:sp>
      <p:grpSp>
        <p:nvGrpSpPr>
          <p:cNvPr id="2" name="Graphic 1">
            <a:extLst>
              <a:ext uri="{FF2B5EF4-FFF2-40B4-BE49-F238E27FC236}">
                <a16:creationId xmlns:a16="http://schemas.microsoft.com/office/drawing/2014/main" id="{5FC402DC-B6E8-F519-19D2-7E2305B0A305}"/>
              </a:ext>
              <a:ext uri="{C183D7F6-B498-43B3-948B-1728B52AA6E4}">
                <adec:decorative xmlns:adec="http://schemas.microsoft.com/office/drawing/2017/decorative" val="1"/>
              </a:ext>
            </a:extLst>
          </p:cNvPr>
          <p:cNvGrpSpPr/>
          <p:nvPr/>
        </p:nvGrpSpPr>
        <p:grpSpPr>
          <a:xfrm>
            <a:off x="-1200" y="0"/>
            <a:ext cx="12194469" cy="284139"/>
            <a:chOff x="-1200" y="179024"/>
            <a:chExt cx="12194469" cy="284139"/>
          </a:xfrm>
        </p:grpSpPr>
        <p:sp>
          <p:nvSpPr>
            <p:cNvPr id="13" name="Freeform 4">
              <a:extLst>
                <a:ext uri="{FF2B5EF4-FFF2-40B4-BE49-F238E27FC236}">
                  <a16:creationId xmlns:a16="http://schemas.microsoft.com/office/drawing/2014/main" id="{7852E244-99BE-609C-C0A7-3D667322CD74}"/>
                </a:ext>
              </a:extLst>
            </p:cNvPr>
            <p:cNvSpPr/>
            <p:nvPr/>
          </p:nvSpPr>
          <p:spPr>
            <a:xfrm>
              <a:off x="11408332" y="179024"/>
              <a:ext cx="784937" cy="284139"/>
            </a:xfrm>
            <a:custGeom>
              <a:avLst/>
              <a:gdLst>
                <a:gd name="connsiteX0" fmla="*/ 0 w 784937"/>
                <a:gd name="connsiteY0" fmla="*/ 0 h 284139"/>
                <a:gd name="connsiteX1" fmla="*/ 133363 w 784937"/>
                <a:gd name="connsiteY1" fmla="*/ 284140 h 284139"/>
                <a:gd name="connsiteX2" fmla="*/ 784937 w 784937"/>
                <a:gd name="connsiteY2" fmla="*/ 284140 h 284139"/>
                <a:gd name="connsiteX3" fmla="*/ 784937 w 784937"/>
                <a:gd name="connsiteY3" fmla="*/ 0 h 284139"/>
                <a:gd name="connsiteX4" fmla="*/ 0 w 784937"/>
                <a:gd name="connsiteY4" fmla="*/ 0 h 284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937" h="284139">
                  <a:moveTo>
                    <a:pt x="0" y="0"/>
                  </a:moveTo>
                  <a:lnTo>
                    <a:pt x="133363" y="284140"/>
                  </a:lnTo>
                  <a:lnTo>
                    <a:pt x="784937" y="284140"/>
                  </a:lnTo>
                  <a:lnTo>
                    <a:pt x="784937" y="0"/>
                  </a:lnTo>
                  <a:lnTo>
                    <a:pt x="0" y="0"/>
                  </a:lnTo>
                  <a:close/>
                </a:path>
              </a:pathLst>
            </a:custGeom>
            <a:solidFill>
              <a:schemeClr val="bg2"/>
            </a:solidFill>
            <a:ln w="12700" cap="flat">
              <a:noFill/>
              <a:prstDash val="solid"/>
              <a:miter/>
            </a:ln>
          </p:spPr>
          <p:txBody>
            <a:bodyPr rtlCol="0" anchor="ctr"/>
            <a:lstStyle/>
            <a:p>
              <a:endParaRPr lang="en-US"/>
            </a:p>
          </p:txBody>
        </p:sp>
        <p:sp>
          <p:nvSpPr>
            <p:cNvPr id="15" name="Freeform 7">
              <a:extLst>
                <a:ext uri="{FF2B5EF4-FFF2-40B4-BE49-F238E27FC236}">
                  <a16:creationId xmlns:a16="http://schemas.microsoft.com/office/drawing/2014/main" id="{6D7B4C7F-A5EB-49F5-5B41-AA0064B1EF67}"/>
                </a:ext>
              </a:extLst>
            </p:cNvPr>
            <p:cNvSpPr/>
            <p:nvPr/>
          </p:nvSpPr>
          <p:spPr>
            <a:xfrm>
              <a:off x="11271159" y="179024"/>
              <a:ext cx="632522" cy="284139"/>
            </a:xfrm>
            <a:custGeom>
              <a:avLst/>
              <a:gdLst>
                <a:gd name="connsiteX0" fmla="*/ 499159 w 632522"/>
                <a:gd name="connsiteY0" fmla="*/ 284140 h 284139"/>
                <a:gd name="connsiteX1" fmla="*/ 0 w 632522"/>
                <a:gd name="connsiteY1" fmla="*/ 284140 h 284139"/>
                <a:gd name="connsiteX2" fmla="*/ 134633 w 632522"/>
                <a:gd name="connsiteY2" fmla="*/ 0 h 284139"/>
                <a:gd name="connsiteX3" fmla="*/ 632522 w 632522"/>
                <a:gd name="connsiteY3" fmla="*/ 0 h 284139"/>
                <a:gd name="connsiteX4" fmla="*/ 499159 w 632522"/>
                <a:gd name="connsiteY4" fmla="*/ 284140 h 284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22" h="284139">
                  <a:moveTo>
                    <a:pt x="499159" y="284140"/>
                  </a:moveTo>
                  <a:lnTo>
                    <a:pt x="0" y="284140"/>
                  </a:lnTo>
                  <a:lnTo>
                    <a:pt x="134633" y="0"/>
                  </a:lnTo>
                  <a:lnTo>
                    <a:pt x="632522" y="0"/>
                  </a:lnTo>
                  <a:lnTo>
                    <a:pt x="499159" y="284140"/>
                  </a:lnTo>
                  <a:close/>
                </a:path>
              </a:pathLst>
            </a:custGeom>
            <a:solidFill>
              <a:srgbClr val="201547"/>
            </a:solidFill>
            <a:ln w="12700" cap="flat">
              <a:noFill/>
              <a:prstDash val="solid"/>
              <a:miter/>
            </a:ln>
          </p:spPr>
          <p:txBody>
            <a:bodyPr rtlCol="0" anchor="ctr"/>
            <a:lstStyle/>
            <a:p>
              <a:endParaRPr lang="en-US"/>
            </a:p>
          </p:txBody>
        </p:sp>
        <p:sp>
          <p:nvSpPr>
            <p:cNvPr id="18" name="Freeform 8">
              <a:extLst>
                <a:ext uri="{FF2B5EF4-FFF2-40B4-BE49-F238E27FC236}">
                  <a16:creationId xmlns:a16="http://schemas.microsoft.com/office/drawing/2014/main" id="{5311A4D7-952B-6CDF-3A80-46782188C8A1}"/>
                </a:ext>
              </a:extLst>
            </p:cNvPr>
            <p:cNvSpPr/>
            <p:nvPr/>
          </p:nvSpPr>
          <p:spPr>
            <a:xfrm>
              <a:off x="11126364" y="179024"/>
              <a:ext cx="643953" cy="284139"/>
            </a:xfrm>
            <a:custGeom>
              <a:avLst/>
              <a:gdLst>
                <a:gd name="connsiteX0" fmla="*/ 133363 w 643953"/>
                <a:gd name="connsiteY0" fmla="*/ 284140 h 284139"/>
                <a:gd name="connsiteX1" fmla="*/ 643954 w 643953"/>
                <a:gd name="connsiteY1" fmla="*/ 284140 h 284139"/>
                <a:gd name="connsiteX2" fmla="*/ 510590 w 643953"/>
                <a:gd name="connsiteY2" fmla="*/ 0 h 284139"/>
                <a:gd name="connsiteX3" fmla="*/ 0 w 643953"/>
                <a:gd name="connsiteY3" fmla="*/ 0 h 284139"/>
                <a:gd name="connsiteX4" fmla="*/ 133363 w 643953"/>
                <a:gd name="connsiteY4" fmla="*/ 284140 h 284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953" h="284139">
                  <a:moveTo>
                    <a:pt x="133363" y="284140"/>
                  </a:moveTo>
                  <a:lnTo>
                    <a:pt x="643954" y="284140"/>
                  </a:lnTo>
                  <a:lnTo>
                    <a:pt x="510590" y="0"/>
                  </a:lnTo>
                  <a:lnTo>
                    <a:pt x="0" y="0"/>
                  </a:lnTo>
                  <a:lnTo>
                    <a:pt x="133363" y="284140"/>
                  </a:lnTo>
                  <a:close/>
                </a:path>
              </a:pathLst>
            </a:custGeom>
            <a:solidFill>
              <a:schemeClr val="accent2"/>
            </a:solidFill>
            <a:ln w="12700" cap="flat">
              <a:noFill/>
              <a:prstDash val="solid"/>
              <a:miter/>
            </a:ln>
          </p:spPr>
          <p:txBody>
            <a:bodyPr rtlCol="0" anchor="ctr"/>
            <a:lstStyle/>
            <a:p>
              <a:endParaRPr lang="en-US"/>
            </a:p>
          </p:txBody>
        </p:sp>
        <p:sp>
          <p:nvSpPr>
            <p:cNvPr id="19" name="Freeform 9">
              <a:extLst>
                <a:ext uri="{FF2B5EF4-FFF2-40B4-BE49-F238E27FC236}">
                  <a16:creationId xmlns:a16="http://schemas.microsoft.com/office/drawing/2014/main" id="{6ED3B25D-3D68-6044-BDA8-15550C97DDB9}"/>
                </a:ext>
              </a:extLst>
            </p:cNvPr>
            <p:cNvSpPr/>
            <p:nvPr/>
          </p:nvSpPr>
          <p:spPr>
            <a:xfrm>
              <a:off x="10199173" y="179024"/>
              <a:ext cx="643953" cy="284139"/>
            </a:xfrm>
            <a:custGeom>
              <a:avLst/>
              <a:gdLst>
                <a:gd name="connsiteX0" fmla="*/ 133363 w 643953"/>
                <a:gd name="connsiteY0" fmla="*/ 284140 h 284139"/>
                <a:gd name="connsiteX1" fmla="*/ 643954 w 643953"/>
                <a:gd name="connsiteY1" fmla="*/ 284140 h 284139"/>
                <a:gd name="connsiteX2" fmla="*/ 510590 w 643953"/>
                <a:gd name="connsiteY2" fmla="*/ 0 h 284139"/>
                <a:gd name="connsiteX3" fmla="*/ 0 w 643953"/>
                <a:gd name="connsiteY3" fmla="*/ 0 h 284139"/>
                <a:gd name="connsiteX4" fmla="*/ 133363 w 643953"/>
                <a:gd name="connsiteY4" fmla="*/ 284140 h 284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953" h="284139">
                  <a:moveTo>
                    <a:pt x="133363" y="284140"/>
                  </a:moveTo>
                  <a:lnTo>
                    <a:pt x="643954" y="284140"/>
                  </a:lnTo>
                  <a:lnTo>
                    <a:pt x="510590" y="0"/>
                  </a:lnTo>
                  <a:lnTo>
                    <a:pt x="0" y="0"/>
                  </a:lnTo>
                  <a:lnTo>
                    <a:pt x="133363" y="284140"/>
                  </a:lnTo>
                  <a:close/>
                </a:path>
              </a:pathLst>
            </a:custGeom>
            <a:solidFill>
              <a:srgbClr val="862C91"/>
            </a:solidFill>
            <a:ln w="12700" cap="flat">
              <a:noFill/>
              <a:prstDash val="solid"/>
              <a:miter/>
            </a:ln>
          </p:spPr>
          <p:txBody>
            <a:bodyPr rtlCol="0" anchor="ctr"/>
            <a:lstStyle/>
            <a:p>
              <a:endParaRPr lang="en-US"/>
            </a:p>
          </p:txBody>
        </p:sp>
        <p:sp>
          <p:nvSpPr>
            <p:cNvPr id="20" name="Freeform 11">
              <a:extLst>
                <a:ext uri="{FF2B5EF4-FFF2-40B4-BE49-F238E27FC236}">
                  <a16:creationId xmlns:a16="http://schemas.microsoft.com/office/drawing/2014/main" id="{9EF79B16-1FFD-B048-AC78-48BF886D93F6}"/>
                </a:ext>
              </a:extLst>
            </p:cNvPr>
            <p:cNvSpPr/>
            <p:nvPr/>
          </p:nvSpPr>
          <p:spPr>
            <a:xfrm>
              <a:off x="-1200" y="179024"/>
              <a:ext cx="11127564" cy="284139"/>
            </a:xfrm>
            <a:custGeom>
              <a:avLst/>
              <a:gdLst>
                <a:gd name="connsiteX0" fmla="*/ 11127565 w 11127564"/>
                <a:gd name="connsiteY0" fmla="*/ 0 h 284139"/>
                <a:gd name="connsiteX1" fmla="*/ 10994202 w 11127564"/>
                <a:gd name="connsiteY1" fmla="*/ 284140 h 284139"/>
                <a:gd name="connsiteX2" fmla="*/ 0 w 11127564"/>
                <a:gd name="connsiteY2" fmla="*/ 284140 h 284139"/>
                <a:gd name="connsiteX3" fmla="*/ 0 w 11127564"/>
                <a:gd name="connsiteY3" fmla="*/ 0 h 284139"/>
                <a:gd name="connsiteX4" fmla="*/ 11127565 w 11127564"/>
                <a:gd name="connsiteY4" fmla="*/ 0 h 284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7564" h="284139">
                  <a:moveTo>
                    <a:pt x="11127565" y="0"/>
                  </a:moveTo>
                  <a:lnTo>
                    <a:pt x="10994202" y="284140"/>
                  </a:lnTo>
                  <a:lnTo>
                    <a:pt x="0" y="284140"/>
                  </a:lnTo>
                  <a:lnTo>
                    <a:pt x="0" y="0"/>
                  </a:lnTo>
                  <a:lnTo>
                    <a:pt x="11127565" y="0"/>
                  </a:lnTo>
                  <a:close/>
                </a:path>
              </a:pathLst>
            </a:custGeom>
            <a:solidFill>
              <a:schemeClr val="accent1"/>
            </a:solidFill>
            <a:ln w="12700" cap="flat">
              <a:noFill/>
              <a:prstDash val="solid"/>
              <a:miter/>
            </a:ln>
          </p:spPr>
          <p:txBody>
            <a:bodyPr rtlCol="0" anchor="ctr"/>
            <a:lstStyle/>
            <a:p>
              <a:endParaRPr lang="en-US"/>
            </a:p>
          </p:txBody>
        </p:sp>
        <p:sp>
          <p:nvSpPr>
            <p:cNvPr id="21" name="Freeform 12">
              <a:extLst>
                <a:ext uri="{FF2B5EF4-FFF2-40B4-BE49-F238E27FC236}">
                  <a16:creationId xmlns:a16="http://schemas.microsoft.com/office/drawing/2014/main" id="{464BBFBA-8256-DEF9-0EDE-84272A01C1B4}"/>
                </a:ext>
              </a:extLst>
            </p:cNvPr>
            <p:cNvSpPr/>
            <p:nvPr/>
          </p:nvSpPr>
          <p:spPr>
            <a:xfrm>
              <a:off x="10482412" y="179024"/>
              <a:ext cx="643952" cy="284139"/>
            </a:xfrm>
            <a:custGeom>
              <a:avLst/>
              <a:gdLst>
                <a:gd name="connsiteX0" fmla="*/ 510590 w 643952"/>
                <a:gd name="connsiteY0" fmla="*/ 284140 h 284139"/>
                <a:gd name="connsiteX1" fmla="*/ 0 w 643952"/>
                <a:gd name="connsiteY1" fmla="*/ 284140 h 284139"/>
                <a:gd name="connsiteX2" fmla="*/ 133363 w 643952"/>
                <a:gd name="connsiteY2" fmla="*/ 0 h 284139"/>
                <a:gd name="connsiteX3" fmla="*/ 643953 w 643952"/>
                <a:gd name="connsiteY3" fmla="*/ 0 h 284139"/>
                <a:gd name="connsiteX4" fmla="*/ 510590 w 643952"/>
                <a:gd name="connsiteY4" fmla="*/ 284140 h 284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952" h="284139">
                  <a:moveTo>
                    <a:pt x="510590" y="284140"/>
                  </a:moveTo>
                  <a:lnTo>
                    <a:pt x="0" y="284140"/>
                  </a:lnTo>
                  <a:lnTo>
                    <a:pt x="133363" y="0"/>
                  </a:lnTo>
                  <a:lnTo>
                    <a:pt x="643953" y="0"/>
                  </a:lnTo>
                  <a:lnTo>
                    <a:pt x="510590" y="284140"/>
                  </a:lnTo>
                  <a:close/>
                </a:path>
              </a:pathLst>
            </a:custGeom>
            <a:solidFill>
              <a:schemeClr val="accent3"/>
            </a:solidFill>
            <a:ln w="12700" cap="flat">
              <a:noFill/>
              <a:prstDash val="solid"/>
              <a:miter/>
            </a:ln>
          </p:spPr>
          <p:txBody>
            <a:bodyPr rtlCol="0" anchor="ctr"/>
            <a:lstStyle/>
            <a:p>
              <a:endParaRPr lang="en-US"/>
            </a:p>
          </p:txBody>
        </p:sp>
      </p:grpSp>
      <p:sp>
        <p:nvSpPr>
          <p:cNvPr id="4" name="Content Placeholder 2">
            <a:extLst>
              <a:ext uri="{FF2B5EF4-FFF2-40B4-BE49-F238E27FC236}">
                <a16:creationId xmlns:a16="http://schemas.microsoft.com/office/drawing/2014/main" id="{ABD3633E-9416-9332-1447-E15FF8EF63B7}"/>
              </a:ext>
            </a:extLst>
          </p:cNvPr>
          <p:cNvSpPr>
            <a:spLocks noGrp="1"/>
          </p:cNvSpPr>
          <p:nvPr>
            <p:ph sz="half" idx="24" hasCustomPrompt="1"/>
          </p:nvPr>
        </p:nvSpPr>
        <p:spPr>
          <a:xfrm>
            <a:off x="347637" y="2286000"/>
            <a:ext cx="7539061" cy="3851274"/>
          </a:xfrm>
        </p:spPr>
        <p:txBody>
          <a:bodyPr/>
          <a:lstStyle>
            <a:lvl1pPr>
              <a:defRPr>
                <a:latin typeface="+mn-lt"/>
              </a:defRPr>
            </a:lvl1pPr>
            <a:lvl2pPr>
              <a:defRPr>
                <a:latin typeface="+mn-lt"/>
              </a:defRPr>
            </a:lvl2pPr>
            <a:lvl3pPr>
              <a:defRPr b="0" i="0">
                <a:latin typeface="+mn-lt"/>
              </a:defRPr>
            </a:lvl3pPr>
            <a:lvl4pPr>
              <a:defRPr>
                <a:latin typeface="+mn-lt"/>
              </a:defRPr>
            </a:lvl4pPr>
            <a:lvl5pPr>
              <a:defRPr>
                <a:latin typeface="+mn-lt"/>
              </a:defRPr>
            </a:lvl5pPr>
          </a:lstStyle>
          <a:p>
            <a:pPr lvl="0"/>
            <a:r>
              <a:rPr lang="en-GB"/>
              <a:t>Add your text, picture, smart art, graph </a:t>
            </a:r>
          </a:p>
          <a:p>
            <a:pPr lvl="1"/>
            <a:r>
              <a:rPr lang="en-GB"/>
              <a:t>Second level</a:t>
            </a:r>
          </a:p>
          <a:p>
            <a:pPr lvl="2"/>
            <a:r>
              <a:rPr lang="en-GB"/>
              <a:t>Third level</a:t>
            </a:r>
          </a:p>
          <a:p>
            <a:pPr lvl="3"/>
            <a:r>
              <a:rPr lang="en-GB"/>
              <a:t>Fourth level</a:t>
            </a:r>
          </a:p>
          <a:p>
            <a:pPr lvl="4"/>
            <a:r>
              <a:rPr lang="en-GB"/>
              <a:t>Fifth level</a:t>
            </a:r>
          </a:p>
        </p:txBody>
      </p:sp>
      <p:sp>
        <p:nvSpPr>
          <p:cNvPr id="5" name="Title Placeholder 16">
            <a:extLst>
              <a:ext uri="{FF2B5EF4-FFF2-40B4-BE49-F238E27FC236}">
                <a16:creationId xmlns:a16="http://schemas.microsoft.com/office/drawing/2014/main" id="{EA17288E-61E9-8150-619C-F607348CBD2A}"/>
              </a:ext>
            </a:extLst>
          </p:cNvPr>
          <p:cNvSpPr>
            <a:spLocks noGrp="1"/>
          </p:cNvSpPr>
          <p:nvPr>
            <p:ph type="title"/>
          </p:nvPr>
        </p:nvSpPr>
        <p:spPr>
          <a:xfrm>
            <a:off x="347638" y="359327"/>
            <a:ext cx="11484000" cy="909673"/>
          </a:xfrm>
          <a:prstGeom prst="rect">
            <a:avLst/>
          </a:prstGeom>
        </p:spPr>
        <p:txBody>
          <a:bodyPr vert="horz" lIns="0" tIns="45720" rIns="91440" bIns="45720" rtlCol="0" anchor="ctr">
            <a:normAutofit/>
          </a:bodyPr>
          <a:lstStyle/>
          <a:p>
            <a:r>
              <a:rPr lang="en-US"/>
              <a:t>Click to edit Master title style</a:t>
            </a:r>
            <a:endParaRPr lang="en-AU"/>
          </a:p>
        </p:txBody>
      </p:sp>
    </p:spTree>
    <p:extLst>
      <p:ext uri="{BB962C8B-B14F-4D97-AF65-F5344CB8AC3E}">
        <p14:creationId xmlns:p14="http://schemas.microsoft.com/office/powerpoint/2010/main" val="622420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Title Placeholder 16">
            <a:extLst>
              <a:ext uri="{FF2B5EF4-FFF2-40B4-BE49-F238E27FC236}">
                <a16:creationId xmlns:a16="http://schemas.microsoft.com/office/drawing/2014/main" id="{5EC7D5D6-EA24-28B2-706B-C6E859D2BB9F}"/>
              </a:ext>
            </a:extLst>
          </p:cNvPr>
          <p:cNvSpPr>
            <a:spLocks noGrp="1"/>
          </p:cNvSpPr>
          <p:nvPr>
            <p:ph type="title"/>
          </p:nvPr>
        </p:nvSpPr>
        <p:spPr>
          <a:xfrm>
            <a:off x="347638" y="359327"/>
            <a:ext cx="11484000" cy="909673"/>
          </a:xfrm>
          <a:prstGeom prst="rect">
            <a:avLst/>
          </a:prstGeom>
        </p:spPr>
        <p:txBody>
          <a:bodyPr vert="horz" lIns="0" tIns="45720" rIns="91440" bIns="45720" rtlCol="0" anchor="ctr">
            <a:noAutofit/>
          </a:bodyPr>
          <a:lstStyle/>
          <a:p>
            <a:r>
              <a:rPr lang="en-GB"/>
              <a:t>Click to edit Master title style</a:t>
            </a:r>
            <a:endParaRPr lang="en-AU"/>
          </a:p>
        </p:txBody>
      </p:sp>
      <p:sp>
        <p:nvSpPr>
          <p:cNvPr id="3" name="Body"/>
          <p:cNvSpPr>
            <a:spLocks noGrp="1"/>
          </p:cNvSpPr>
          <p:nvPr>
            <p:ph type="body" idx="1"/>
          </p:nvPr>
        </p:nvSpPr>
        <p:spPr>
          <a:xfrm>
            <a:off x="347638" y="1503363"/>
            <a:ext cx="11496362" cy="46355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Footer Placeholder 1">
            <a:extLst>
              <a:ext uri="{FF2B5EF4-FFF2-40B4-BE49-F238E27FC236}">
                <a16:creationId xmlns:a16="http://schemas.microsoft.com/office/drawing/2014/main" id="{1AC11760-CFA8-43C4-FA20-061DFA6EEDDB}"/>
              </a:ext>
            </a:extLst>
          </p:cNvPr>
          <p:cNvSpPr>
            <a:spLocks noGrp="1"/>
          </p:cNvSpPr>
          <p:nvPr>
            <p:ph type="ftr" sz="quarter" idx="3"/>
          </p:nvPr>
        </p:nvSpPr>
        <p:spPr>
          <a:xfrm>
            <a:off x="360001" y="6406364"/>
            <a:ext cx="4681537" cy="180000"/>
          </a:xfrm>
          <a:prstGeom prst="rect">
            <a:avLst/>
          </a:prstGeom>
        </p:spPr>
        <p:txBody>
          <a:bodyPr lIns="0" rIns="90000"/>
          <a:lstStyle>
            <a:lvl1pPr algn="l">
              <a:defRPr lang="en-US" sz="900" b="0" i="0" kern="1200" dirty="0" smtClean="0">
                <a:solidFill>
                  <a:schemeClr val="tx1"/>
                </a:solidFill>
                <a:latin typeface="+mn-lt"/>
                <a:ea typeface="+mn-ea"/>
                <a:cs typeface="Arial" panose="020B0604020202020204" pitchFamily="34" charset="0"/>
              </a:defRPr>
            </a:lvl1pPr>
          </a:lstStyle>
          <a:p>
            <a:r>
              <a:rPr lang="en-GB"/>
              <a:t>Victoria’s Path to Treaty</a:t>
            </a:r>
          </a:p>
        </p:txBody>
      </p:sp>
      <p:sp>
        <p:nvSpPr>
          <p:cNvPr id="6" name="Slide Number "/>
          <p:cNvSpPr>
            <a:spLocks noGrp="1"/>
          </p:cNvSpPr>
          <p:nvPr>
            <p:ph type="sldNum" sz="quarter" idx="4"/>
          </p:nvPr>
        </p:nvSpPr>
        <p:spPr>
          <a:xfrm>
            <a:off x="11124000" y="6406364"/>
            <a:ext cx="720000" cy="180000"/>
          </a:xfrm>
          <a:prstGeom prst="rect">
            <a:avLst/>
          </a:prstGeom>
        </p:spPr>
        <p:txBody>
          <a:bodyPr vert="horz" lIns="0" tIns="0" rIns="0" bIns="0" rtlCol="0" anchor="t"/>
          <a:lstStyle>
            <a:lvl1pPr algn="r">
              <a:defRPr sz="900" b="0" i="0">
                <a:solidFill>
                  <a:schemeClr val="tx1"/>
                </a:solidFill>
                <a:latin typeface="+mn-lt"/>
              </a:defRPr>
            </a:lvl1pPr>
          </a:lstStyle>
          <a:p>
            <a:fld id="{10A01DC5-1685-4615-8240-15192985C6A2}" type="slidenum">
              <a:rPr lang="en-AU" smtClean="0"/>
              <a:pPr/>
              <a:t>‹#›</a:t>
            </a:fld>
            <a:endParaRPr lang="en-AU"/>
          </a:p>
        </p:txBody>
      </p:sp>
      <p:cxnSp>
        <p:nvCxnSpPr>
          <p:cNvPr id="4" name="Straight Connector 3">
            <a:extLst>
              <a:ext uri="{FF2B5EF4-FFF2-40B4-BE49-F238E27FC236}">
                <a16:creationId xmlns:a16="http://schemas.microsoft.com/office/drawing/2014/main" id="{40242661-3055-7D9E-ED07-9C44D258D90B}"/>
              </a:ext>
            </a:extLst>
          </p:cNvPr>
          <p:cNvCxnSpPr/>
          <p:nvPr userDrawn="1"/>
        </p:nvCxnSpPr>
        <p:spPr>
          <a:xfrm>
            <a:off x="347638" y="188640"/>
            <a:ext cx="11496362" cy="0"/>
          </a:xfrm>
          <a:prstGeom prst="line">
            <a:avLst/>
          </a:prstGeom>
          <a:ln w="25400">
            <a:solidFill>
              <a:schemeClr val="accent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22561111"/>
      </p:ext>
    </p:extLst>
  </p:cSld>
  <p:clrMap bg1="lt1" tx1="dk1" bg2="lt2" tx2="dk2" accent1="accent1" accent2="accent2" accent3="accent3" accent4="accent4" accent5="accent5" accent6="accent6" hlink="hlink" folHlink="folHlink"/>
  <p:sldLayoutIdLst>
    <p:sldLayoutId id="2147483726" r:id="rId1"/>
    <p:sldLayoutId id="2147483704" r:id="rId2"/>
    <p:sldLayoutId id="2147483712" r:id="rId3"/>
    <p:sldLayoutId id="2147483666" r:id="rId4"/>
    <p:sldLayoutId id="2147483669" r:id="rId5"/>
    <p:sldLayoutId id="2147483749" r:id="rId6"/>
    <p:sldLayoutId id="2147483746" r:id="rId7"/>
    <p:sldLayoutId id="2147483685" r:id="rId8"/>
    <p:sldLayoutId id="2147483750" r:id="rId9"/>
  </p:sldLayoutIdLst>
  <p:hf sldNum="0" hdr="0" dt="0"/>
  <p:txStyles>
    <p:titleStyle>
      <a:lvl1pPr algn="l" defTabSz="914354" rtl="0" eaLnBrk="1" latinLnBrk="0" hangingPunct="1">
        <a:lnSpc>
          <a:spcPct val="90000"/>
        </a:lnSpc>
        <a:spcBef>
          <a:spcPct val="0"/>
        </a:spcBef>
        <a:buNone/>
        <a:defRPr sz="6000" b="1" i="0" kern="1200">
          <a:solidFill>
            <a:schemeClr val="accent1"/>
          </a:solidFill>
          <a:latin typeface="+mj-lt"/>
          <a:ea typeface="+mj-ea"/>
          <a:cs typeface="+mj-cs"/>
        </a:defRPr>
      </a:lvl1pPr>
    </p:titleStyle>
    <p:bodyStyle>
      <a:lvl1pPr marL="0" indent="0" algn="l" defTabSz="914354" rtl="0" eaLnBrk="1" latinLnBrk="0" hangingPunct="1">
        <a:lnSpc>
          <a:spcPct val="100000"/>
        </a:lnSpc>
        <a:spcBef>
          <a:spcPts val="0"/>
        </a:spcBef>
        <a:spcAft>
          <a:spcPts val="1200"/>
        </a:spcAft>
        <a:buFont typeface="Arial" panose="020B0604020202020204" pitchFamily="34" charset="0"/>
        <a:buNone/>
        <a:defRPr sz="2000" b="0" i="0" kern="1200">
          <a:solidFill>
            <a:schemeClr val="accent1"/>
          </a:solidFill>
          <a:latin typeface="+mn-lt"/>
          <a:ea typeface="+mn-ea"/>
          <a:cs typeface="+mn-cs"/>
        </a:defRPr>
      </a:lvl1pPr>
      <a:lvl2pPr marL="0" indent="0" algn="l" defTabSz="914354"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VIC" pitchFamily="2" charset="77"/>
          <a:ea typeface="+mn-ea"/>
          <a:cs typeface="+mn-cs"/>
        </a:defRPr>
      </a:lvl2pPr>
      <a:lvl3pPr marL="285750" indent="-285750" algn="l" defTabSz="914354"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VIC" pitchFamily="2" charset="77"/>
          <a:ea typeface="+mn-ea"/>
          <a:cs typeface="+mn-cs"/>
        </a:defRPr>
      </a:lvl3pPr>
      <a:lvl4pPr marL="359991" indent="-179996" algn="l" defTabSz="914354" rtl="0" eaLnBrk="1" latinLnBrk="0" hangingPunct="1">
        <a:lnSpc>
          <a:spcPct val="100000"/>
        </a:lnSpc>
        <a:spcBef>
          <a:spcPts val="0"/>
        </a:spcBef>
        <a:spcAft>
          <a:spcPts val="600"/>
        </a:spcAft>
        <a:buFont typeface="Arial" panose="020B0604020202020204" pitchFamily="34" charset="0"/>
        <a:buChar char="•"/>
        <a:defRPr lang="en-GB" sz="1800" b="0" i="0" kern="1200" dirty="0" smtClean="0">
          <a:solidFill>
            <a:schemeClr val="tx1"/>
          </a:solidFill>
          <a:latin typeface="VIC" pitchFamily="2" charset="77"/>
          <a:ea typeface="+mn-ea"/>
          <a:cs typeface="+mn-cs"/>
        </a:defRPr>
      </a:lvl4pPr>
      <a:lvl5pPr marL="539987" indent="-179996" algn="l" defTabSz="914354"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VIC" pitchFamily="2" charset="77"/>
          <a:ea typeface="+mn-ea"/>
          <a:cs typeface="+mn-cs"/>
        </a:defRPr>
      </a:lvl5pPr>
      <a:lvl6pPr marL="719982" indent="-179996" algn="l" defTabSz="914354" rtl="0" eaLnBrk="1" latinLnBrk="0" hangingPunct="1">
        <a:lnSpc>
          <a:spcPct val="90000"/>
        </a:lnSpc>
        <a:spcBef>
          <a:spcPts val="0"/>
        </a:spcBef>
        <a:spcAft>
          <a:spcPts val="600"/>
        </a:spcAft>
        <a:buFont typeface="Arial" panose="020B0604020202020204" pitchFamily="34" charset="0"/>
        <a:buChar char="•"/>
        <a:defRPr sz="1200" b="0" i="0" kern="1200">
          <a:solidFill>
            <a:schemeClr val="tx1"/>
          </a:solidFill>
          <a:latin typeface="VIC" pitchFamily="2" charset="77"/>
          <a:ea typeface="+mn-ea"/>
          <a:cs typeface="+mn-cs"/>
        </a:defRPr>
      </a:lvl6pPr>
      <a:lvl7pPr marL="899978" indent="-179996" algn="l" defTabSz="914354"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VIC" pitchFamily="2" charset="77"/>
          <a:ea typeface="+mn-ea"/>
          <a:cs typeface="+mn-cs"/>
        </a:defRPr>
      </a:lvl7pPr>
      <a:lvl8pPr marL="1079973" indent="-179996" algn="l" defTabSz="914354"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VIC" pitchFamily="2" charset="77"/>
          <a:ea typeface="+mn-ea"/>
          <a:cs typeface="+mn-cs"/>
        </a:defRPr>
      </a:lvl8pPr>
      <a:lvl9pPr marL="1259969" indent="-179996" algn="l" defTabSz="914354"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VIC" pitchFamily="2" charset="77"/>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388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video" Target="https://www.youtube.com/embed/CFziPJAv5cA?feature=oembed" TargetMode="Externa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E00F22-26C9-F541-8B20-37901F740393}"/>
              </a:ext>
            </a:extLst>
          </p:cNvPr>
          <p:cNvSpPr>
            <a:spLocks noGrp="1"/>
          </p:cNvSpPr>
          <p:nvPr>
            <p:ph type="body" sz="quarter" idx="14"/>
          </p:nvPr>
        </p:nvSpPr>
        <p:spPr>
          <a:xfrm>
            <a:off x="335360" y="5949280"/>
            <a:ext cx="5015637" cy="338299"/>
          </a:xfrm>
        </p:spPr>
        <p:txBody>
          <a:bodyPr/>
          <a:lstStyle/>
          <a:p>
            <a:r>
              <a:rPr lang="en-US">
                <a:sym typeface="Heading Now 71-78"/>
              </a:rPr>
              <a:t>Stakeholder Information Pack</a:t>
            </a:r>
          </a:p>
        </p:txBody>
      </p:sp>
      <p:sp>
        <p:nvSpPr>
          <p:cNvPr id="4" name="Title 3">
            <a:extLst>
              <a:ext uri="{FF2B5EF4-FFF2-40B4-BE49-F238E27FC236}">
                <a16:creationId xmlns:a16="http://schemas.microsoft.com/office/drawing/2014/main" id="{D7C5FED0-D47A-EF4B-D875-6F23C67C8C59}"/>
              </a:ext>
            </a:extLst>
          </p:cNvPr>
          <p:cNvSpPr>
            <a:spLocks noGrp="1"/>
          </p:cNvSpPr>
          <p:nvPr>
            <p:ph type="ctrTitle"/>
          </p:nvPr>
        </p:nvSpPr>
        <p:spPr>
          <a:xfrm>
            <a:off x="335360" y="1268760"/>
            <a:ext cx="8640960" cy="4013868"/>
          </a:xfrm>
        </p:spPr>
        <p:txBody>
          <a:bodyPr/>
          <a:lstStyle/>
          <a:p>
            <a:r>
              <a:rPr lang="en-US">
                <a:sym typeface="Heading Now 71-78 Bold"/>
              </a:rPr>
              <a:t>Victoria’s </a:t>
            </a:r>
            <a:br>
              <a:rPr lang="en-US">
                <a:sym typeface="Heading Now 71-78 Bold"/>
              </a:rPr>
            </a:br>
            <a:r>
              <a:rPr lang="en-US">
                <a:sym typeface="Heading Now 71-78 Bold"/>
              </a:rPr>
              <a:t>Path to Treaty</a:t>
            </a:r>
          </a:p>
        </p:txBody>
      </p:sp>
    </p:spTree>
    <p:extLst>
      <p:ext uri="{BB962C8B-B14F-4D97-AF65-F5344CB8AC3E}">
        <p14:creationId xmlns:p14="http://schemas.microsoft.com/office/powerpoint/2010/main" val="3241536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2A3C67FB-F97B-6724-D896-BE097A2A5703}"/>
              </a:ext>
            </a:extLst>
          </p:cNvPr>
          <p:cNvSpPr>
            <a:spLocks noGrp="1"/>
          </p:cNvSpPr>
          <p:nvPr>
            <p:ph sz="half" idx="1"/>
          </p:nvPr>
        </p:nvSpPr>
        <p:spPr>
          <a:xfrm>
            <a:off x="347663" y="2996951"/>
            <a:ext cx="5568950" cy="3140323"/>
          </a:xfrm>
        </p:spPr>
        <p:txBody>
          <a:bodyPr/>
          <a:lstStyle/>
          <a:p>
            <a:pPr lvl="2">
              <a:spcAft>
                <a:spcPts val="0"/>
              </a:spcAft>
            </a:pPr>
            <a:r>
              <a:rPr lang="en-US" sz="2000"/>
              <a:t>Our history impacts our present.</a:t>
            </a:r>
          </a:p>
          <a:p>
            <a:pPr marL="0" lvl="2" indent="0">
              <a:spcAft>
                <a:spcPts val="0"/>
              </a:spcAft>
              <a:buNone/>
            </a:pPr>
            <a:endParaRPr lang="en-US" sz="2000"/>
          </a:p>
          <a:p>
            <a:pPr lvl="2">
              <a:spcAft>
                <a:spcPts val="0"/>
              </a:spcAft>
            </a:pPr>
            <a:r>
              <a:rPr lang="en-US" sz="2000"/>
              <a:t>To overcome inequality, we need to understand how it was created, and how it continues.</a:t>
            </a:r>
          </a:p>
          <a:p>
            <a:pPr marL="0" lvl="2" indent="0">
              <a:spcAft>
                <a:spcPts val="0"/>
              </a:spcAft>
              <a:buNone/>
            </a:pPr>
            <a:r>
              <a:rPr lang="en-US" sz="2000"/>
              <a:t> </a:t>
            </a:r>
          </a:p>
          <a:p>
            <a:pPr lvl="2">
              <a:spcAft>
                <a:spcPts val="0"/>
              </a:spcAft>
            </a:pPr>
            <a:r>
              <a:rPr lang="en-US" sz="2000"/>
              <a:t>Government policies and practices have created an opportunity gap that still exists today. </a:t>
            </a:r>
          </a:p>
          <a:p>
            <a:pPr lvl="2"/>
            <a:endParaRPr lang="en-AU"/>
          </a:p>
        </p:txBody>
      </p:sp>
      <p:sp>
        <p:nvSpPr>
          <p:cNvPr id="4" name="Title 3">
            <a:extLst>
              <a:ext uri="{FF2B5EF4-FFF2-40B4-BE49-F238E27FC236}">
                <a16:creationId xmlns:a16="http://schemas.microsoft.com/office/drawing/2014/main" id="{922EC62A-7036-F1CD-F141-5A8AE050D892}"/>
              </a:ext>
            </a:extLst>
          </p:cNvPr>
          <p:cNvSpPr>
            <a:spLocks noGrp="1"/>
          </p:cNvSpPr>
          <p:nvPr>
            <p:ph type="title"/>
          </p:nvPr>
        </p:nvSpPr>
        <p:spPr>
          <a:xfrm>
            <a:off x="347638" y="359327"/>
            <a:ext cx="5568975" cy="1845537"/>
          </a:xfrm>
        </p:spPr>
        <p:txBody>
          <a:bodyPr>
            <a:normAutofit fontScale="90000"/>
          </a:bodyPr>
          <a:lstStyle/>
          <a:p>
            <a:r>
              <a:rPr lang="en-US">
                <a:sym typeface="Heading Now 71-78 Bold"/>
              </a:rPr>
              <a:t>Telling the Truth about Victoria’s history</a:t>
            </a:r>
            <a:br>
              <a:rPr lang="en-US">
                <a:sym typeface="Heading Now 71-78 Bold"/>
              </a:rPr>
            </a:br>
            <a:endParaRPr lang="en-AU"/>
          </a:p>
        </p:txBody>
      </p:sp>
      <p:sp>
        <p:nvSpPr>
          <p:cNvPr id="18" name="Footer Placeholder 17">
            <a:extLst>
              <a:ext uri="{FF2B5EF4-FFF2-40B4-BE49-F238E27FC236}">
                <a16:creationId xmlns:a16="http://schemas.microsoft.com/office/drawing/2014/main" id="{5EE96EAA-6CD7-497A-39C3-C0DAE6A622DB}"/>
              </a:ext>
            </a:extLst>
          </p:cNvPr>
          <p:cNvSpPr>
            <a:spLocks noGrp="1"/>
          </p:cNvSpPr>
          <p:nvPr>
            <p:ph type="ftr" sz="quarter" idx="3"/>
          </p:nvPr>
        </p:nvSpPr>
        <p:spPr/>
        <p:txBody>
          <a:bodyPr/>
          <a:lstStyle/>
          <a:p>
            <a:r>
              <a:rPr lang="en-GB"/>
              <a:t>Victoria’s Path to Treaty</a:t>
            </a:r>
          </a:p>
        </p:txBody>
      </p:sp>
      <p:pic>
        <p:nvPicPr>
          <p:cNvPr id="2" name="Content Placeholder 9" descr="A person talking to a person">
            <a:extLst>
              <a:ext uri="{FF2B5EF4-FFF2-40B4-BE49-F238E27FC236}">
                <a16:creationId xmlns:a16="http://schemas.microsoft.com/office/drawing/2014/main" id="{35C33143-6F1B-CEBE-103E-6443C21945EB}"/>
              </a:ext>
            </a:extLst>
          </p:cNvPr>
          <p:cNvPicPr>
            <a:picLocks noGrp="1" noChangeAspect="1"/>
          </p:cNvPicPr>
          <p:nvPr>
            <p:ph sz="half" idx="11"/>
          </p:nvPr>
        </p:nvPicPr>
        <p:blipFill>
          <a:blip r:embed="rId3" cstate="email">
            <a:extLst>
              <a:ext uri="{28A0092B-C50C-407E-A947-70E740481C1C}">
                <a14:useLocalDpi xmlns:a14="http://schemas.microsoft.com/office/drawing/2010/main"/>
              </a:ext>
            </a:extLst>
          </a:blip>
          <a:srcRect r="19957" b="-3"/>
          <a:stretch/>
        </p:blipFill>
        <p:spPr>
          <a:xfrm>
            <a:off x="6275027" y="1503362"/>
            <a:ext cx="5556613" cy="4633915"/>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8B777290-F728-D0EB-E9C2-08F3A237925B}"/>
              </a:ext>
            </a:extLst>
          </p:cNvPr>
          <p:cNvSpPr>
            <a:spLocks noGrp="1"/>
          </p:cNvSpPr>
          <p:nvPr>
            <p:ph sz="half" idx="1"/>
          </p:nvPr>
        </p:nvSpPr>
        <p:spPr>
          <a:xfrm>
            <a:off x="347638" y="2852936"/>
            <a:ext cx="5568975" cy="3284338"/>
          </a:xfrm>
        </p:spPr>
        <p:txBody>
          <a:bodyPr/>
          <a:lstStyle/>
          <a:p>
            <a:pPr lvl="2"/>
            <a:r>
              <a:rPr lang="en-AU" sz="2000"/>
              <a:t>Australia’s first formal truth-telling process into historical and ongoing injustices experienced by Aboriginal people in Victoria. </a:t>
            </a:r>
          </a:p>
          <a:p>
            <a:pPr lvl="2"/>
            <a:r>
              <a:rPr lang="en-AU" sz="2000"/>
              <a:t>Has held Inquiries and gathered evidence since 2021 – two interim reports.</a:t>
            </a:r>
          </a:p>
          <a:p>
            <a:pPr lvl="2"/>
            <a:r>
              <a:rPr lang="en-AU" sz="2000"/>
              <a:t>Will deliver final report by 30 June 2025. </a:t>
            </a:r>
          </a:p>
          <a:p>
            <a:pPr lvl="2"/>
            <a:r>
              <a:rPr lang="en-AU" sz="2000"/>
              <a:t>Establishing an official public record so we can develop a shared understanding about Victoria’s history.</a:t>
            </a:r>
          </a:p>
          <a:p>
            <a:pPr lvl="2"/>
            <a:endParaRPr lang="en-AU"/>
          </a:p>
        </p:txBody>
      </p:sp>
      <p:sp>
        <p:nvSpPr>
          <p:cNvPr id="7" name="Title 6">
            <a:extLst>
              <a:ext uri="{FF2B5EF4-FFF2-40B4-BE49-F238E27FC236}">
                <a16:creationId xmlns:a16="http://schemas.microsoft.com/office/drawing/2014/main" id="{235F7537-9C18-BA60-8865-8D90A76DA079}"/>
              </a:ext>
            </a:extLst>
          </p:cNvPr>
          <p:cNvSpPr>
            <a:spLocks noGrp="1"/>
          </p:cNvSpPr>
          <p:nvPr>
            <p:ph type="title"/>
          </p:nvPr>
        </p:nvSpPr>
        <p:spPr>
          <a:xfrm>
            <a:off x="347662" y="358775"/>
            <a:ext cx="7404521" cy="1846263"/>
          </a:xfrm>
        </p:spPr>
        <p:txBody>
          <a:bodyPr>
            <a:normAutofit/>
          </a:bodyPr>
          <a:lstStyle/>
          <a:p>
            <a:r>
              <a:rPr lang="en-AU"/>
              <a:t>The Yoorrook Justice Commission </a:t>
            </a:r>
          </a:p>
        </p:txBody>
      </p:sp>
      <p:pic>
        <p:nvPicPr>
          <p:cNvPr id="24" name="Content Placeholder 16" descr="A stack of books on grass&#10;&#10;Description automatically generated">
            <a:extLst>
              <a:ext uri="{FF2B5EF4-FFF2-40B4-BE49-F238E27FC236}">
                <a16:creationId xmlns:a16="http://schemas.microsoft.com/office/drawing/2014/main" id="{D0AC87D0-D47C-CB3B-78AF-37343BC285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5027" y="2492896"/>
            <a:ext cx="5640833" cy="3760555"/>
          </a:xfrm>
          <a:prstGeom prst="rect">
            <a:avLst/>
          </a:prstGeom>
        </p:spPr>
      </p:pic>
      <p:sp>
        <p:nvSpPr>
          <p:cNvPr id="25" name="Footer Placeholder 24">
            <a:extLst>
              <a:ext uri="{FF2B5EF4-FFF2-40B4-BE49-F238E27FC236}">
                <a16:creationId xmlns:a16="http://schemas.microsoft.com/office/drawing/2014/main" id="{037F0222-2226-9218-A762-B4CD56385F3A}"/>
              </a:ext>
            </a:extLst>
          </p:cNvPr>
          <p:cNvSpPr>
            <a:spLocks noGrp="1"/>
          </p:cNvSpPr>
          <p:nvPr>
            <p:ph type="ftr" sz="quarter" idx="3"/>
          </p:nvPr>
        </p:nvSpPr>
        <p:spPr/>
        <p:txBody>
          <a:bodyPr/>
          <a:lstStyle/>
          <a:p>
            <a:r>
              <a:rPr lang="en-GB"/>
              <a:t>Victoria’s Path to Treaty</a:t>
            </a:r>
          </a:p>
        </p:txBody>
      </p:sp>
    </p:spTree>
    <p:extLst>
      <p:ext uri="{BB962C8B-B14F-4D97-AF65-F5344CB8AC3E}">
        <p14:creationId xmlns:p14="http://schemas.microsoft.com/office/powerpoint/2010/main" val="2034598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6CD3A-006E-22B3-193D-0B4D3FC82F73}"/>
              </a:ext>
            </a:extLst>
          </p:cNvPr>
          <p:cNvSpPr>
            <a:spLocks noGrp="1"/>
          </p:cNvSpPr>
          <p:nvPr>
            <p:ph type="ctrTitle"/>
          </p:nvPr>
        </p:nvSpPr>
        <p:spPr/>
        <p:txBody>
          <a:bodyPr/>
          <a:lstStyle/>
          <a:p>
            <a:r>
              <a:rPr lang="en-US"/>
              <a:t>Treaty in Victoria</a:t>
            </a:r>
            <a:endParaRPr lang="en-AU"/>
          </a:p>
        </p:txBody>
      </p:sp>
      <p:sp>
        <p:nvSpPr>
          <p:cNvPr id="4" name="Text Placeholder 3">
            <a:extLst>
              <a:ext uri="{FF2B5EF4-FFF2-40B4-BE49-F238E27FC236}">
                <a16:creationId xmlns:a16="http://schemas.microsoft.com/office/drawing/2014/main" id="{D73B64E0-DF8D-371F-4355-24861C2E8002}"/>
              </a:ext>
            </a:extLst>
          </p:cNvPr>
          <p:cNvSpPr>
            <a:spLocks noGrp="1"/>
          </p:cNvSpPr>
          <p:nvPr>
            <p:ph type="body" sz="quarter" idx="11"/>
          </p:nvPr>
        </p:nvSpPr>
        <p:spPr/>
        <p:txBody>
          <a:bodyPr/>
          <a:lstStyle/>
          <a:p>
            <a:r>
              <a:rPr lang="en-AU"/>
              <a:t>Part 2</a:t>
            </a:r>
          </a:p>
        </p:txBody>
      </p:sp>
      <p:pic>
        <p:nvPicPr>
          <p:cNvPr id="5" name="Picture Placeholder 4" descr="A group of people standing in front of a body of water&#10;&#10;Description automatically generated">
            <a:extLst>
              <a:ext uri="{FF2B5EF4-FFF2-40B4-BE49-F238E27FC236}">
                <a16:creationId xmlns:a16="http://schemas.microsoft.com/office/drawing/2014/main" id="{2AA9BB6B-B994-B685-CA86-FE81AFB45F0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0829" r="20829"/>
          <a:stretch/>
        </p:blipFill>
        <p:spPr>
          <a:xfrm>
            <a:off x="6816725" y="549275"/>
            <a:ext cx="5040313" cy="5759450"/>
          </a:xfrm>
          <a:prstGeom prst="rect">
            <a:avLst/>
          </a:prstGeom>
        </p:spPr>
      </p:pic>
    </p:spTree>
    <p:extLst>
      <p:ext uri="{BB962C8B-B14F-4D97-AF65-F5344CB8AC3E}">
        <p14:creationId xmlns:p14="http://schemas.microsoft.com/office/powerpoint/2010/main" val="864362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8C09757-2E40-FC94-3D3D-3E27D255A074}"/>
              </a:ext>
            </a:extLst>
          </p:cNvPr>
          <p:cNvSpPr>
            <a:spLocks noGrp="1"/>
          </p:cNvSpPr>
          <p:nvPr>
            <p:ph sz="half" idx="1"/>
          </p:nvPr>
        </p:nvSpPr>
        <p:spPr/>
        <p:txBody>
          <a:bodyPr/>
          <a:lstStyle/>
          <a:p>
            <a:pPr lvl="2"/>
            <a:r>
              <a:rPr lang="en-AU" sz="2000"/>
              <a:t>The First Peoples’ Assembly is the independent and democratically elected body to represent Traditional Owners and First Peoples in Victoria.</a:t>
            </a:r>
          </a:p>
          <a:p>
            <a:pPr lvl="2"/>
            <a:r>
              <a:rPr lang="en-AU" sz="2000"/>
              <a:t>Established in 2019 under Treaty legislation, it has had two elections.</a:t>
            </a:r>
          </a:p>
          <a:p>
            <a:pPr lvl="2"/>
            <a:r>
              <a:rPr lang="en-AU" sz="2000"/>
              <a:t>Assembly Members represent communities across 5 regions: Metropolitan, South East, South West, North East and North West and 13 Traditional Owner groups.</a:t>
            </a:r>
          </a:p>
          <a:p>
            <a:pPr marL="0" lvl="2" indent="0">
              <a:buNone/>
            </a:pPr>
            <a:endParaRPr lang="en-AU" sz="2000"/>
          </a:p>
          <a:p>
            <a:pPr marL="0" lvl="2" indent="0">
              <a:buNone/>
            </a:pPr>
            <a:r>
              <a:rPr lang="en-AU" sz="2000"/>
              <a:t>For more information, visit:  firstpeoplesvic.org </a:t>
            </a:r>
          </a:p>
          <a:p>
            <a:endParaRPr lang="en-AU"/>
          </a:p>
        </p:txBody>
      </p:sp>
      <p:sp>
        <p:nvSpPr>
          <p:cNvPr id="4" name="Footer Placeholder 3">
            <a:extLst>
              <a:ext uri="{FF2B5EF4-FFF2-40B4-BE49-F238E27FC236}">
                <a16:creationId xmlns:a16="http://schemas.microsoft.com/office/drawing/2014/main" id="{403C6D1B-A6AB-982B-DC08-34866307B64C}"/>
              </a:ext>
            </a:extLst>
          </p:cNvPr>
          <p:cNvSpPr>
            <a:spLocks noGrp="1"/>
          </p:cNvSpPr>
          <p:nvPr>
            <p:ph type="ftr" sz="quarter" idx="3"/>
          </p:nvPr>
        </p:nvSpPr>
        <p:spPr/>
        <p:txBody>
          <a:bodyPr/>
          <a:lstStyle/>
          <a:p>
            <a:r>
              <a:rPr lang="en-GB"/>
              <a:t>Victoria’s Path to Treaty</a:t>
            </a:r>
          </a:p>
        </p:txBody>
      </p:sp>
      <p:sp>
        <p:nvSpPr>
          <p:cNvPr id="6" name="Title 5">
            <a:extLst>
              <a:ext uri="{FF2B5EF4-FFF2-40B4-BE49-F238E27FC236}">
                <a16:creationId xmlns:a16="http://schemas.microsoft.com/office/drawing/2014/main" id="{60B51953-ED0B-A5C7-208A-4941FE58AE5F}"/>
              </a:ext>
            </a:extLst>
          </p:cNvPr>
          <p:cNvSpPr>
            <a:spLocks noGrp="1"/>
          </p:cNvSpPr>
          <p:nvPr>
            <p:ph type="title"/>
          </p:nvPr>
        </p:nvSpPr>
        <p:spPr/>
        <p:txBody>
          <a:bodyPr>
            <a:normAutofit/>
          </a:bodyPr>
          <a:lstStyle/>
          <a:p>
            <a:r>
              <a:rPr lang="en-AU" cap="none"/>
              <a:t>The Representative – First Peoples’ Assembly of Victoria </a:t>
            </a:r>
            <a:endParaRPr lang="en-AU"/>
          </a:p>
        </p:txBody>
      </p:sp>
      <p:pic>
        <p:nvPicPr>
          <p:cNvPr id="9" name="Content Placeholder 7" descr="A group of people standing on a beach&#10;&#10;Description automatically generated">
            <a:extLst>
              <a:ext uri="{FF2B5EF4-FFF2-40B4-BE49-F238E27FC236}">
                <a16:creationId xmlns:a16="http://schemas.microsoft.com/office/drawing/2014/main" id="{F6DCF4ED-CFED-B905-4872-3BD54BC20DE4}"/>
              </a:ext>
            </a:extLst>
          </p:cNvPr>
          <p:cNvPicPr>
            <a:picLocks noGrp="1" noChangeAspect="1"/>
          </p:cNvPicPr>
          <p:nvPr>
            <p:ph sz="half" idx="11"/>
          </p:nvPr>
        </p:nvPicPr>
        <p:blipFill>
          <a:blip r:embed="rId3" cstate="screen">
            <a:extLst>
              <a:ext uri="{28A0092B-C50C-407E-A947-70E740481C1C}">
                <a14:useLocalDpi xmlns:a14="http://schemas.microsoft.com/office/drawing/2010/main"/>
              </a:ext>
            </a:extLst>
          </a:blip>
          <a:stretch>
            <a:fillRect/>
          </a:stretch>
        </p:blipFill>
        <p:spPr>
          <a:xfrm>
            <a:off x="6275388" y="2354792"/>
            <a:ext cx="5556250" cy="3704166"/>
          </a:xfrm>
        </p:spPr>
      </p:pic>
    </p:spTree>
    <p:extLst>
      <p:ext uri="{BB962C8B-B14F-4D97-AF65-F5344CB8AC3E}">
        <p14:creationId xmlns:p14="http://schemas.microsoft.com/office/powerpoint/2010/main" val="2019632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C2C327-6236-10D9-5131-41584CE8785D}"/>
              </a:ext>
            </a:extLst>
          </p:cNvPr>
          <p:cNvSpPr>
            <a:spLocks noGrp="1"/>
          </p:cNvSpPr>
          <p:nvPr>
            <p:ph sz="half" idx="1"/>
          </p:nvPr>
        </p:nvSpPr>
        <p:spPr/>
        <p:txBody>
          <a:bodyPr/>
          <a:lstStyle/>
          <a:p>
            <a:pPr lvl="2"/>
            <a:r>
              <a:rPr lang="en-AU" sz="2000"/>
              <a:t>The Treaty Negotiation Framework lays out the rules for how Treaties will be negotiated: </a:t>
            </a:r>
          </a:p>
          <a:p>
            <a:pPr lvl="4"/>
            <a:r>
              <a:rPr lang="en-AU" sz="2000"/>
              <a:t>Who can negotiate a Treaty.</a:t>
            </a:r>
          </a:p>
          <a:p>
            <a:pPr lvl="4"/>
            <a:r>
              <a:rPr lang="en-AU" sz="2000"/>
              <a:t>What can be in a Treaty.</a:t>
            </a:r>
          </a:p>
          <a:p>
            <a:pPr lvl="4"/>
            <a:r>
              <a:rPr lang="en-AU" sz="2000"/>
              <a:t>How the process will work.</a:t>
            </a:r>
          </a:p>
          <a:p>
            <a:pPr lvl="4"/>
            <a:r>
              <a:rPr lang="en-AU" sz="2000"/>
              <a:t>How other parties could be involved.</a:t>
            </a:r>
          </a:p>
          <a:p>
            <a:pPr lvl="4"/>
            <a:r>
              <a:rPr lang="en-AU" sz="2000"/>
              <a:t>How disputes will be handed, and treaties implemented.</a:t>
            </a:r>
          </a:p>
          <a:p>
            <a:pPr lvl="2"/>
            <a:r>
              <a:rPr lang="en-AU" sz="2000"/>
              <a:t>Available publicly here: Treaty Negotiation Framework | firstpeoplesrelations.vic.gov.au </a:t>
            </a:r>
          </a:p>
          <a:p>
            <a:pPr lvl="2"/>
            <a:endParaRPr lang="en-AU"/>
          </a:p>
        </p:txBody>
      </p:sp>
      <p:sp>
        <p:nvSpPr>
          <p:cNvPr id="4" name="Footer Placeholder 3">
            <a:extLst>
              <a:ext uri="{FF2B5EF4-FFF2-40B4-BE49-F238E27FC236}">
                <a16:creationId xmlns:a16="http://schemas.microsoft.com/office/drawing/2014/main" id="{627F71EE-874E-E4B3-E1DB-F7E7110508BC}"/>
              </a:ext>
            </a:extLst>
          </p:cNvPr>
          <p:cNvSpPr>
            <a:spLocks noGrp="1"/>
          </p:cNvSpPr>
          <p:nvPr>
            <p:ph type="ftr" sz="quarter" idx="3"/>
          </p:nvPr>
        </p:nvSpPr>
        <p:spPr/>
        <p:txBody>
          <a:bodyPr/>
          <a:lstStyle/>
          <a:p>
            <a:r>
              <a:rPr lang="en-GB"/>
              <a:t>Victoria’s Path to Treaty</a:t>
            </a:r>
          </a:p>
        </p:txBody>
      </p:sp>
      <p:sp>
        <p:nvSpPr>
          <p:cNvPr id="6" name="Title 5">
            <a:extLst>
              <a:ext uri="{FF2B5EF4-FFF2-40B4-BE49-F238E27FC236}">
                <a16:creationId xmlns:a16="http://schemas.microsoft.com/office/drawing/2014/main" id="{07DCDDD5-E793-BA96-B8BC-D06DC2CCFF8F}"/>
              </a:ext>
            </a:extLst>
          </p:cNvPr>
          <p:cNvSpPr>
            <a:spLocks noGrp="1"/>
          </p:cNvSpPr>
          <p:nvPr>
            <p:ph type="title"/>
          </p:nvPr>
        </p:nvSpPr>
        <p:spPr/>
        <p:txBody>
          <a:bodyPr/>
          <a:lstStyle/>
          <a:p>
            <a:r>
              <a:rPr lang="en-AU" cap="none"/>
              <a:t>The Rules – Treaty Negotiation Framework </a:t>
            </a:r>
            <a:endParaRPr lang="en-AU"/>
          </a:p>
        </p:txBody>
      </p:sp>
      <p:pic>
        <p:nvPicPr>
          <p:cNvPr id="7" name="Picture 2" descr="A pair of wooden sticks on a rock&#10;&#10;Description automatically generated">
            <a:extLst>
              <a:ext uri="{FF2B5EF4-FFF2-40B4-BE49-F238E27FC236}">
                <a16:creationId xmlns:a16="http://schemas.microsoft.com/office/drawing/2014/main" id="{0A9AD224-7D93-C576-6F37-B556F705C8A2}"/>
              </a:ext>
            </a:extLst>
          </p:cNvPr>
          <p:cNvPicPr>
            <a:picLocks noGrp="1" noChangeAspect="1" noChangeArrowheads="1"/>
          </p:cNvPicPr>
          <p:nvPr>
            <p:ph sz="half" idx="11"/>
          </p:nvPr>
        </p:nvPicPr>
        <p:blipFill>
          <a:blip r:embed="rId3" cstate="screen">
            <a:extLst>
              <a:ext uri="{28A0092B-C50C-407E-A947-70E740481C1C}">
                <a14:useLocalDpi xmlns:a14="http://schemas.microsoft.com/office/drawing/2010/main"/>
              </a:ext>
            </a:extLst>
          </a:blip>
          <a:srcRect/>
          <a:stretch>
            <a:fillRect/>
          </a:stretch>
        </p:blipFill>
        <p:spPr bwMode="auto">
          <a:xfrm>
            <a:off x="6275388" y="2354792"/>
            <a:ext cx="5556250" cy="3704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909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DE4525-FDDD-FD1A-FCEF-28914BEF42E3}"/>
              </a:ext>
            </a:extLst>
          </p:cNvPr>
          <p:cNvSpPr>
            <a:spLocks noGrp="1"/>
          </p:cNvSpPr>
          <p:nvPr>
            <p:ph sz="half" idx="1"/>
          </p:nvPr>
        </p:nvSpPr>
        <p:spPr/>
        <p:txBody>
          <a:bodyPr vert="horz" lIns="0" tIns="0" rIns="0" bIns="0" rtlCol="0" anchor="t">
            <a:noAutofit/>
          </a:bodyPr>
          <a:lstStyle/>
          <a:p>
            <a:pPr lvl="2">
              <a:spcAft>
                <a:spcPts val="0"/>
              </a:spcAft>
            </a:pPr>
            <a:r>
              <a:rPr lang="en-AU" sz="2000">
                <a:latin typeface="Aptos"/>
              </a:rPr>
              <a:t>The Treaty Authority is the independent umpire overseeing Treaty negotiations. </a:t>
            </a:r>
          </a:p>
          <a:p>
            <a:pPr marL="0" lvl="2" indent="0">
              <a:spcAft>
                <a:spcPts val="0"/>
              </a:spcAft>
              <a:buNone/>
            </a:pPr>
            <a:endParaRPr lang="en-AU" sz="2000">
              <a:latin typeface="Aptos"/>
            </a:endParaRPr>
          </a:p>
          <a:p>
            <a:pPr lvl="2">
              <a:spcAft>
                <a:spcPts val="0"/>
              </a:spcAft>
            </a:pPr>
            <a:r>
              <a:rPr lang="en-AU" sz="2000">
                <a:latin typeface="Aptos"/>
              </a:rPr>
              <a:t>Nation-leading institution, First Peoples-led.</a:t>
            </a:r>
          </a:p>
          <a:p>
            <a:pPr marL="0" lvl="2" indent="0">
              <a:spcAft>
                <a:spcPts val="0"/>
              </a:spcAft>
              <a:buNone/>
            </a:pPr>
            <a:endParaRPr lang="en-AU" sz="2000">
              <a:latin typeface="Aptos"/>
            </a:endParaRPr>
          </a:p>
          <a:p>
            <a:pPr lvl="2">
              <a:spcAft>
                <a:spcPts val="0"/>
              </a:spcAft>
            </a:pPr>
            <a:r>
              <a:rPr lang="en-AU" sz="2000">
                <a:latin typeface="Aptos"/>
              </a:rPr>
              <a:t>The Treaty Authority ensures the process is fair for all negotiating parties. </a:t>
            </a:r>
            <a:endParaRPr lang="en-AU" sz="2000" kern="100">
              <a:solidFill>
                <a:schemeClr val="tx1"/>
              </a:solidFill>
              <a:effectLst/>
              <a:latin typeface="Aptos"/>
              <a:ea typeface="Aptos" panose="020B000402020202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6BAC42E-F95A-4C0E-96E9-F396CF59B235}"/>
              </a:ext>
            </a:extLst>
          </p:cNvPr>
          <p:cNvSpPr>
            <a:spLocks noGrp="1"/>
          </p:cNvSpPr>
          <p:nvPr>
            <p:ph type="ftr" sz="quarter" idx="3"/>
          </p:nvPr>
        </p:nvSpPr>
        <p:spPr/>
        <p:txBody>
          <a:bodyPr/>
          <a:lstStyle/>
          <a:p>
            <a:r>
              <a:rPr lang="en-GB"/>
              <a:t>Victoria’s Path to Treaty</a:t>
            </a:r>
          </a:p>
        </p:txBody>
      </p:sp>
      <p:sp>
        <p:nvSpPr>
          <p:cNvPr id="6" name="Title 5">
            <a:extLst>
              <a:ext uri="{FF2B5EF4-FFF2-40B4-BE49-F238E27FC236}">
                <a16:creationId xmlns:a16="http://schemas.microsoft.com/office/drawing/2014/main" id="{345335AE-318D-1578-02D3-CCE459655C27}"/>
              </a:ext>
            </a:extLst>
          </p:cNvPr>
          <p:cNvSpPr>
            <a:spLocks noGrp="1"/>
          </p:cNvSpPr>
          <p:nvPr>
            <p:ph type="title"/>
          </p:nvPr>
        </p:nvSpPr>
        <p:spPr/>
        <p:txBody>
          <a:bodyPr/>
          <a:lstStyle/>
          <a:p>
            <a:r>
              <a:rPr lang="en-AU" cap="none"/>
              <a:t>The Umpire – Treaty Authority </a:t>
            </a:r>
            <a:endParaRPr lang="en-AU"/>
          </a:p>
        </p:txBody>
      </p:sp>
      <p:pic>
        <p:nvPicPr>
          <p:cNvPr id="7" name="Content Placeholder 5" descr="A group of people standing together&#10;&#10;Description automatically generated">
            <a:extLst>
              <a:ext uri="{FF2B5EF4-FFF2-40B4-BE49-F238E27FC236}">
                <a16:creationId xmlns:a16="http://schemas.microsoft.com/office/drawing/2014/main" id="{EEC9866F-F894-8911-ED2A-376222390EAE}"/>
              </a:ext>
            </a:extLst>
          </p:cNvPr>
          <p:cNvPicPr>
            <a:picLocks noGrp="1" noChangeAspect="1"/>
          </p:cNvPicPr>
          <p:nvPr>
            <p:ph sz="half" idx="11"/>
          </p:nvPr>
        </p:nvPicPr>
        <p:blipFill>
          <a:blip r:embed="rId3" cstate="screen">
            <a:extLst>
              <a:ext uri="{28A0092B-C50C-407E-A947-70E740481C1C}">
                <a14:useLocalDpi xmlns:a14="http://schemas.microsoft.com/office/drawing/2010/main"/>
              </a:ext>
            </a:extLst>
          </a:blip>
          <a:stretch>
            <a:fillRect/>
          </a:stretch>
        </p:blipFill>
        <p:spPr>
          <a:xfrm>
            <a:off x="6275388" y="2290156"/>
            <a:ext cx="5556250" cy="3833438"/>
          </a:xfrm>
        </p:spPr>
      </p:pic>
    </p:spTree>
    <p:extLst>
      <p:ext uri="{BB962C8B-B14F-4D97-AF65-F5344CB8AC3E}">
        <p14:creationId xmlns:p14="http://schemas.microsoft.com/office/powerpoint/2010/main" val="2036010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9DDEDEA-3120-F8C0-0B88-5B191733C959}"/>
              </a:ext>
            </a:extLst>
          </p:cNvPr>
          <p:cNvSpPr txBox="1"/>
          <p:nvPr/>
        </p:nvSpPr>
        <p:spPr>
          <a:xfrm>
            <a:off x="267636" y="6119808"/>
            <a:ext cx="9082579" cy="909673"/>
          </a:xfrm>
          <a:prstGeom prst="rect">
            <a:avLst/>
          </a:prstGeom>
        </p:spPr>
        <p:txBody>
          <a:bodyPr vert="horz" lIns="0" tIns="0" rIns="0" bIns="0" rtlCol="0" anchor="t">
            <a:normAutofit/>
          </a:bodyPr>
          <a:lstStyle/>
          <a:p>
            <a:pPr defTabSz="914354">
              <a:lnSpc>
                <a:spcPct val="90000"/>
              </a:lnSpc>
              <a:spcAft>
                <a:spcPts val="600"/>
              </a:spcAft>
            </a:pPr>
            <a:r>
              <a:rPr lang="en-AU" sz="1600" i="0" kern="1200">
                <a:solidFill>
                  <a:schemeClr val="tx2"/>
                </a:solidFill>
                <a:latin typeface="+mj-lt"/>
                <a:ea typeface="+mn-ea"/>
                <a:cs typeface="+mn-cs"/>
              </a:rPr>
              <a:t>Treaty negotiations commenced with a ceremony at Darebin Parklands </a:t>
            </a:r>
            <a:r>
              <a:rPr lang="en-AU" sz="1600" b="1" i="0" kern="1200">
                <a:solidFill>
                  <a:schemeClr val="tx2"/>
                </a:solidFill>
                <a:latin typeface="+mj-lt"/>
                <a:ea typeface="+mn-ea"/>
                <a:cs typeface="+mn-cs"/>
              </a:rPr>
              <a:t>on 21 November 2024</a:t>
            </a:r>
            <a:r>
              <a:rPr lang="en-AU" sz="1600" i="0" kern="1200">
                <a:solidFill>
                  <a:schemeClr val="tx2"/>
                </a:solidFill>
                <a:latin typeface="+mj-lt"/>
                <a:ea typeface="+mn-ea"/>
                <a:cs typeface="+mn-cs"/>
              </a:rPr>
              <a:t>.</a:t>
            </a:r>
            <a:endParaRPr lang="en-AU" sz="1600" i="0" kern="1200">
              <a:solidFill>
                <a:schemeClr val="tx2"/>
              </a:solidFill>
              <a:latin typeface="+mj-lt"/>
            </a:endParaRPr>
          </a:p>
          <a:p>
            <a:pPr defTabSz="914354">
              <a:lnSpc>
                <a:spcPct val="90000"/>
              </a:lnSpc>
              <a:spcAft>
                <a:spcPts val="600"/>
              </a:spcAft>
            </a:pPr>
            <a:endParaRPr lang="en-AU" sz="1600" b="1" i="0" kern="1200">
              <a:solidFill>
                <a:schemeClr val="tx2"/>
              </a:solidFill>
              <a:latin typeface="+mj-lt"/>
            </a:endParaRPr>
          </a:p>
          <a:p>
            <a:pPr defTabSz="914354">
              <a:lnSpc>
                <a:spcPct val="90000"/>
              </a:lnSpc>
              <a:spcAft>
                <a:spcPts val="600"/>
              </a:spcAft>
            </a:pPr>
            <a:endParaRPr lang="en-AU" sz="1600" b="1" i="0" kern="1200">
              <a:solidFill>
                <a:schemeClr val="tx2"/>
              </a:solidFill>
              <a:latin typeface="+mj-lt"/>
            </a:endParaRPr>
          </a:p>
        </p:txBody>
      </p:sp>
      <p:sp>
        <p:nvSpPr>
          <p:cNvPr id="13" name="Footer Placeholder 12">
            <a:extLst>
              <a:ext uri="{FF2B5EF4-FFF2-40B4-BE49-F238E27FC236}">
                <a16:creationId xmlns:a16="http://schemas.microsoft.com/office/drawing/2014/main" id="{94F8DF3F-ABB9-8142-1EEF-AE5A153890B4}"/>
              </a:ext>
            </a:extLst>
          </p:cNvPr>
          <p:cNvSpPr>
            <a:spLocks noGrp="1"/>
          </p:cNvSpPr>
          <p:nvPr>
            <p:ph type="ftr" sz="quarter" idx="3"/>
          </p:nvPr>
        </p:nvSpPr>
        <p:spPr>
          <a:xfrm>
            <a:off x="360001" y="6406364"/>
            <a:ext cx="4681537" cy="180000"/>
          </a:xfrm>
        </p:spPr>
        <p:txBody>
          <a:bodyPr lIns="0" rIns="90000">
            <a:normAutofit/>
          </a:bodyPr>
          <a:lstStyle/>
          <a:p>
            <a:pPr>
              <a:lnSpc>
                <a:spcPct val="90000"/>
              </a:lnSpc>
              <a:spcAft>
                <a:spcPts val="600"/>
              </a:spcAft>
            </a:pPr>
            <a:r>
              <a:rPr lang="en-GB" sz="600" b="0" i="0" kern="1200">
                <a:latin typeface="VIC" pitchFamily="2" charset="77"/>
                <a:ea typeface="+mn-ea"/>
                <a:cs typeface="Arial" panose="020B0604020202020204" pitchFamily="34" charset="0"/>
              </a:rPr>
              <a:t>Victoria’s Path to Treaty</a:t>
            </a:r>
          </a:p>
        </p:txBody>
      </p:sp>
      <p:sp>
        <p:nvSpPr>
          <p:cNvPr id="18" name="Slide Number Placeholder 4">
            <a:extLst>
              <a:ext uri="{FF2B5EF4-FFF2-40B4-BE49-F238E27FC236}">
                <a16:creationId xmlns:a16="http://schemas.microsoft.com/office/drawing/2014/main" id="{866E2DCC-4148-C10C-FEB8-1A78E2C1D803}"/>
              </a:ext>
            </a:extLst>
          </p:cNvPr>
          <p:cNvSpPr>
            <a:spLocks noGrp="1"/>
          </p:cNvSpPr>
          <p:nvPr>
            <p:ph type="sldNum" sz="quarter" idx="4"/>
          </p:nvPr>
        </p:nvSpPr>
        <p:spPr>
          <a:xfrm>
            <a:off x="11124000" y="6406364"/>
            <a:ext cx="720000" cy="180000"/>
          </a:xfrm>
        </p:spPr>
        <p:txBody>
          <a:bodyPr/>
          <a:lstStyle/>
          <a:p>
            <a:pPr>
              <a:spcAft>
                <a:spcPts val="600"/>
              </a:spcAft>
            </a:pPr>
            <a:fld id="{10A01DC5-1685-4615-8240-15192985C6A2}" type="slidenum">
              <a:rPr lang="en-AU" smtClean="0"/>
              <a:pPr>
                <a:spcAft>
                  <a:spcPts val="600"/>
                </a:spcAft>
              </a:pPr>
              <a:t>16</a:t>
            </a:fld>
            <a:endParaRPr lang="en-AU"/>
          </a:p>
        </p:txBody>
      </p:sp>
      <p:sp>
        <p:nvSpPr>
          <p:cNvPr id="12" name="Title 11">
            <a:extLst>
              <a:ext uri="{FF2B5EF4-FFF2-40B4-BE49-F238E27FC236}">
                <a16:creationId xmlns:a16="http://schemas.microsoft.com/office/drawing/2014/main" id="{9424BF0E-E350-DAF3-A51C-638930668791}"/>
              </a:ext>
            </a:extLst>
          </p:cNvPr>
          <p:cNvSpPr>
            <a:spLocks noGrp="1"/>
          </p:cNvSpPr>
          <p:nvPr>
            <p:ph type="title"/>
          </p:nvPr>
        </p:nvSpPr>
        <p:spPr>
          <a:xfrm>
            <a:off x="347638" y="359327"/>
            <a:ext cx="11484000" cy="909673"/>
          </a:xfrm>
        </p:spPr>
        <p:txBody>
          <a:bodyPr vert="horz" lIns="0" tIns="45720" rIns="91440" bIns="45720" rtlCol="0" anchor="ctr">
            <a:normAutofit fontScale="90000"/>
          </a:bodyPr>
          <a:lstStyle/>
          <a:p>
            <a:r>
              <a:rPr lang="en-AU"/>
              <a:t>Treaty negotiations have commenced </a:t>
            </a:r>
          </a:p>
        </p:txBody>
      </p:sp>
      <p:pic>
        <p:nvPicPr>
          <p:cNvPr id="3" name="Online Media 2" title="Ceremonial Opening of Statewide Treaty Negotiations">
            <a:hlinkClick r:id="" action="ppaction://media"/>
            <a:extLst>
              <a:ext uri="{FF2B5EF4-FFF2-40B4-BE49-F238E27FC236}">
                <a16:creationId xmlns:a16="http://schemas.microsoft.com/office/drawing/2014/main" id="{8EC4CA29-68C3-A445-0C88-853A95F04FE4}"/>
              </a:ext>
            </a:extLst>
          </p:cNvPr>
          <p:cNvPicPr>
            <a:picLocks noRot="1" noChangeAspect="1"/>
          </p:cNvPicPr>
          <p:nvPr>
            <a:videoFile r:link="rId1"/>
          </p:nvPr>
        </p:nvPicPr>
        <p:blipFill>
          <a:blip r:embed="rId4"/>
          <a:stretch>
            <a:fillRect/>
          </a:stretch>
        </p:blipFill>
        <p:spPr>
          <a:xfrm>
            <a:off x="2165" y="5773"/>
            <a:ext cx="12527828" cy="7056581"/>
          </a:xfrm>
          <a:prstGeom prst="rect">
            <a:avLst/>
          </a:prstGeom>
        </p:spPr>
      </p:pic>
    </p:spTree>
    <p:extLst>
      <p:ext uri="{BB962C8B-B14F-4D97-AF65-F5344CB8AC3E}">
        <p14:creationId xmlns:p14="http://schemas.microsoft.com/office/powerpoint/2010/main" val="1471278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7DE54C-0E11-D86E-F8E5-FCBD0E42C49F}"/>
              </a:ext>
            </a:extLst>
          </p:cNvPr>
          <p:cNvSpPr>
            <a:spLocks noGrp="1"/>
          </p:cNvSpPr>
          <p:nvPr>
            <p:ph sz="half" idx="1"/>
          </p:nvPr>
        </p:nvSpPr>
        <p:spPr>
          <a:xfrm>
            <a:off x="532529" y="1213752"/>
            <a:ext cx="5568975" cy="3860402"/>
          </a:xfrm>
        </p:spPr>
        <p:txBody>
          <a:bodyPr vert="horz" lIns="0" tIns="0" rIns="0" bIns="0" rtlCol="0" anchor="t">
            <a:noAutofit/>
          </a:bodyPr>
          <a:lstStyle/>
          <a:p>
            <a:pPr lvl="2"/>
            <a:endParaRPr lang="en-AU" sz="2000"/>
          </a:p>
          <a:p>
            <a:pPr lvl="2"/>
            <a:r>
              <a:rPr lang="en-AU" sz="2000" kern="100">
                <a:solidFill>
                  <a:schemeClr val="tx1"/>
                </a:solidFill>
                <a:cs typeface="Times New Roman" panose="02020603050405020304" pitchFamily="18" charset="0"/>
              </a:rPr>
              <a:t>In Victoria, two types of Treaties will be negotiated – a Statewide Treaty and local Traditional Owner Treaties.</a:t>
            </a:r>
            <a:endParaRPr lang="en-AU" sz="2000"/>
          </a:p>
          <a:p>
            <a:pPr lvl="2"/>
            <a:r>
              <a:rPr lang="en-AU" sz="2000"/>
              <a:t>Statewide Treaty negotiations are likely to commence in late 2024 and will be </a:t>
            </a:r>
            <a:r>
              <a:rPr lang="en-AU" sz="2000">
                <a:effectLst/>
                <a:ea typeface="Calibri"/>
                <a:cs typeface="Aptos" panose="020B0004020202020204" pitchFamily="34" charset="0"/>
              </a:rPr>
              <a:t>negotiated between the State and the First Peoples’ Assembly. </a:t>
            </a:r>
            <a:endParaRPr lang="en-AU" sz="2000">
              <a:ea typeface="Calibri"/>
            </a:endParaRPr>
          </a:p>
          <a:p>
            <a:pPr lvl="2"/>
            <a:r>
              <a:rPr lang="en-AU" sz="2000">
                <a:effectLst/>
                <a:ea typeface="Calibri"/>
                <a:cs typeface="Aptos" panose="020B0004020202020204" pitchFamily="34" charset="0"/>
              </a:rPr>
              <a:t>Statewide Treaty will allow us to tackle statewide outcomes – like health, on education, on life expectancy. </a:t>
            </a:r>
          </a:p>
          <a:p>
            <a:pPr lvl="2"/>
            <a:r>
              <a:rPr lang="en-AU" sz="2000"/>
              <a:t>Local Traditional Owner Treaties will provide the opportunity to address local matters with Traditional Owner groups.</a:t>
            </a:r>
          </a:p>
          <a:p>
            <a:endParaRPr lang="en-AU">
              <a:solidFill>
                <a:srgbClr val="0F6FC6"/>
              </a:solidFill>
            </a:endParaRPr>
          </a:p>
        </p:txBody>
      </p:sp>
      <p:sp>
        <p:nvSpPr>
          <p:cNvPr id="2" name="Title 1">
            <a:extLst>
              <a:ext uri="{FF2B5EF4-FFF2-40B4-BE49-F238E27FC236}">
                <a16:creationId xmlns:a16="http://schemas.microsoft.com/office/drawing/2014/main" id="{6A9DB513-B19F-CB40-CBC4-C6A8F8C015FC}"/>
              </a:ext>
            </a:extLst>
          </p:cNvPr>
          <p:cNvSpPr>
            <a:spLocks noGrp="1"/>
          </p:cNvSpPr>
          <p:nvPr>
            <p:ph type="title"/>
          </p:nvPr>
        </p:nvSpPr>
        <p:spPr>
          <a:xfrm>
            <a:off x="347638" y="359328"/>
            <a:ext cx="11496362" cy="1084462"/>
          </a:xfrm>
        </p:spPr>
        <p:txBody>
          <a:bodyPr/>
          <a:lstStyle/>
          <a:p>
            <a:r>
              <a:rPr lang="en-AU" cap="none"/>
              <a:t>Statewide and Local Treaties</a:t>
            </a:r>
          </a:p>
        </p:txBody>
      </p:sp>
      <p:sp>
        <p:nvSpPr>
          <p:cNvPr id="4" name="Footer Placeholder 3">
            <a:extLst>
              <a:ext uri="{FF2B5EF4-FFF2-40B4-BE49-F238E27FC236}">
                <a16:creationId xmlns:a16="http://schemas.microsoft.com/office/drawing/2014/main" id="{9D3A1060-EF65-AAFB-ED07-F0FB2BA6D02F}"/>
              </a:ext>
            </a:extLst>
          </p:cNvPr>
          <p:cNvSpPr>
            <a:spLocks noGrp="1"/>
          </p:cNvSpPr>
          <p:nvPr>
            <p:ph type="ftr" sz="quarter" idx="3"/>
          </p:nvPr>
        </p:nvSpPr>
        <p:spPr/>
        <p:txBody>
          <a:bodyPr/>
          <a:lstStyle/>
          <a:p>
            <a:r>
              <a:rPr lang="en-GB"/>
              <a:t>Victoria’s Path to Treaty</a:t>
            </a:r>
          </a:p>
        </p:txBody>
      </p:sp>
      <p:pic>
        <p:nvPicPr>
          <p:cNvPr id="9" name="Content Placeholder 8" descr="A group of people posing for a photo&#10;&#10;Description automatically generated">
            <a:extLst>
              <a:ext uri="{FF2B5EF4-FFF2-40B4-BE49-F238E27FC236}">
                <a16:creationId xmlns:a16="http://schemas.microsoft.com/office/drawing/2014/main" id="{90FA8839-C60E-EB2A-73D5-70B0D0692EDD}"/>
              </a:ext>
            </a:extLst>
          </p:cNvPr>
          <p:cNvPicPr>
            <a:picLocks noGrp="1" noChangeAspect="1"/>
          </p:cNvPicPr>
          <p:nvPr>
            <p:ph sz="half" idx="11"/>
          </p:nvPr>
        </p:nvPicPr>
        <p:blipFill>
          <a:blip r:embed="rId3" cstate="screen">
            <a:extLst>
              <a:ext uri="{28A0092B-C50C-407E-A947-70E740481C1C}">
                <a14:useLocalDpi xmlns:a14="http://schemas.microsoft.com/office/drawing/2010/main"/>
              </a:ext>
            </a:extLst>
          </a:blip>
          <a:stretch>
            <a:fillRect/>
          </a:stretch>
        </p:blipFill>
        <p:spPr>
          <a:xfrm>
            <a:off x="6275388" y="2617050"/>
            <a:ext cx="5556250" cy="3179650"/>
          </a:xfrm>
        </p:spPr>
      </p:pic>
    </p:spTree>
    <p:extLst>
      <p:ext uri="{BB962C8B-B14F-4D97-AF65-F5344CB8AC3E}">
        <p14:creationId xmlns:p14="http://schemas.microsoft.com/office/powerpoint/2010/main" val="3128816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14FB72-AD79-8633-D874-D68FCA86E849}"/>
              </a:ext>
            </a:extLst>
          </p:cNvPr>
          <p:cNvSpPr>
            <a:spLocks noGrp="1"/>
          </p:cNvSpPr>
          <p:nvPr>
            <p:ph sz="half" idx="1"/>
          </p:nvPr>
        </p:nvSpPr>
        <p:spPr/>
        <p:txBody>
          <a:bodyPr/>
          <a:lstStyle/>
          <a:p>
            <a:pPr lvl="2"/>
            <a:r>
              <a:rPr lang="en-AU"/>
              <a:t>Local knowledge, practical solutions. Local Treaties will be with local Traditional Owner groups, addressing local issues and building ongoing relationships in local and regional areas.</a:t>
            </a:r>
          </a:p>
          <a:p>
            <a:pPr lvl="2"/>
            <a:endParaRPr lang="en-AU" sz="1800">
              <a:effectLst/>
              <a:latin typeface="Aptos" panose="020B0004020202020204" pitchFamily="34" charset="0"/>
              <a:ea typeface="Calibri" panose="020F0502020204030204" pitchFamily="34" charset="0"/>
              <a:cs typeface="Aptos" panose="020B0004020202020204" pitchFamily="34" charset="0"/>
            </a:endParaRPr>
          </a:p>
          <a:p>
            <a:pPr lvl="2"/>
            <a:r>
              <a:rPr lang="en-AU" sz="1800">
                <a:effectLst/>
                <a:latin typeface="Aptos" panose="020B0004020202020204" pitchFamily="34" charset="0"/>
                <a:ea typeface="Calibri" panose="020F0502020204030204" pitchFamily="34" charset="0"/>
                <a:cs typeface="Aptos" panose="020B0004020202020204" pitchFamily="34" charset="0"/>
              </a:rPr>
              <a:t>Local Treaties provide a process to address local needs and interests - negotiations will be led by a First Peoples’ Treaty Delegation comprising all Traditional Owners seeking to negotiate a Treaty over an area. </a:t>
            </a:r>
          </a:p>
          <a:p>
            <a:pPr lvl="2"/>
            <a:endParaRPr lang="en-AU"/>
          </a:p>
          <a:p>
            <a:endParaRPr lang="en-AU"/>
          </a:p>
        </p:txBody>
      </p:sp>
      <p:sp>
        <p:nvSpPr>
          <p:cNvPr id="4" name="Footer Placeholder 3">
            <a:extLst>
              <a:ext uri="{FF2B5EF4-FFF2-40B4-BE49-F238E27FC236}">
                <a16:creationId xmlns:a16="http://schemas.microsoft.com/office/drawing/2014/main" id="{B0E7759B-E50D-C59B-9564-39C91D669662}"/>
              </a:ext>
            </a:extLst>
          </p:cNvPr>
          <p:cNvSpPr>
            <a:spLocks noGrp="1"/>
          </p:cNvSpPr>
          <p:nvPr>
            <p:ph type="ftr" sz="quarter" idx="3"/>
          </p:nvPr>
        </p:nvSpPr>
        <p:spPr/>
        <p:txBody>
          <a:bodyPr/>
          <a:lstStyle/>
          <a:p>
            <a:r>
              <a:rPr lang="en-GB"/>
              <a:t>Victoria’s Path to Treaty</a:t>
            </a:r>
          </a:p>
        </p:txBody>
      </p:sp>
      <p:sp>
        <p:nvSpPr>
          <p:cNvPr id="6" name="Title 5">
            <a:extLst>
              <a:ext uri="{FF2B5EF4-FFF2-40B4-BE49-F238E27FC236}">
                <a16:creationId xmlns:a16="http://schemas.microsoft.com/office/drawing/2014/main" id="{9D0D4503-966B-CDFC-C3D5-C3ECBE7043CD}"/>
              </a:ext>
            </a:extLst>
          </p:cNvPr>
          <p:cNvSpPr>
            <a:spLocks noGrp="1"/>
          </p:cNvSpPr>
          <p:nvPr>
            <p:ph type="title"/>
          </p:nvPr>
        </p:nvSpPr>
        <p:spPr/>
        <p:txBody>
          <a:bodyPr/>
          <a:lstStyle/>
          <a:p>
            <a:r>
              <a:rPr lang="en-AU" cap="none"/>
              <a:t>Local Treaties</a:t>
            </a:r>
            <a:endParaRPr lang="en-AU"/>
          </a:p>
        </p:txBody>
      </p:sp>
      <p:pic>
        <p:nvPicPr>
          <p:cNvPr id="8" name="Content Placeholder 7" descr="A group of people holding a bunch of plants&#10;&#10;Description automatically generated">
            <a:extLst>
              <a:ext uri="{FF2B5EF4-FFF2-40B4-BE49-F238E27FC236}">
                <a16:creationId xmlns:a16="http://schemas.microsoft.com/office/drawing/2014/main" id="{954A55E6-8D71-BEAB-FC28-8CB8DB838808}"/>
              </a:ext>
            </a:extLst>
          </p:cNvPr>
          <p:cNvPicPr>
            <a:picLocks noGrp="1" noChangeAspect="1"/>
          </p:cNvPicPr>
          <p:nvPr>
            <p:ph sz="half" idx="11"/>
          </p:nvPr>
        </p:nvPicPr>
        <p:blipFill>
          <a:blip r:embed="rId3" cstate="screen">
            <a:extLst>
              <a:ext uri="{28A0092B-C50C-407E-A947-70E740481C1C}">
                <a14:useLocalDpi xmlns:a14="http://schemas.microsoft.com/office/drawing/2010/main"/>
              </a:ext>
            </a:extLst>
          </a:blip>
          <a:stretch>
            <a:fillRect/>
          </a:stretch>
        </p:blipFill>
        <p:spPr>
          <a:xfrm>
            <a:off x="6275388" y="2354792"/>
            <a:ext cx="5556250" cy="3704166"/>
          </a:xfrm>
        </p:spPr>
      </p:pic>
    </p:spTree>
    <p:extLst>
      <p:ext uri="{BB962C8B-B14F-4D97-AF65-F5344CB8AC3E}">
        <p14:creationId xmlns:p14="http://schemas.microsoft.com/office/powerpoint/2010/main" val="1568317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BB43F-54E9-171B-FE4C-FF465F3E17AE}"/>
              </a:ext>
            </a:extLst>
          </p:cNvPr>
          <p:cNvSpPr>
            <a:spLocks noGrp="1"/>
          </p:cNvSpPr>
          <p:nvPr>
            <p:ph type="ctrTitle"/>
          </p:nvPr>
        </p:nvSpPr>
        <p:spPr/>
        <p:txBody>
          <a:bodyPr/>
          <a:lstStyle/>
          <a:p>
            <a:r>
              <a:rPr lang="en-US"/>
              <a:t>Where we are going</a:t>
            </a:r>
            <a:endParaRPr lang="en-AU"/>
          </a:p>
        </p:txBody>
      </p:sp>
      <p:sp>
        <p:nvSpPr>
          <p:cNvPr id="4" name="Text Placeholder 3">
            <a:extLst>
              <a:ext uri="{FF2B5EF4-FFF2-40B4-BE49-F238E27FC236}">
                <a16:creationId xmlns:a16="http://schemas.microsoft.com/office/drawing/2014/main" id="{9D43E2A6-3DD2-3963-730C-DFBECCEDBAA8}"/>
              </a:ext>
            </a:extLst>
          </p:cNvPr>
          <p:cNvSpPr>
            <a:spLocks noGrp="1"/>
          </p:cNvSpPr>
          <p:nvPr>
            <p:ph type="body" sz="quarter" idx="11"/>
          </p:nvPr>
        </p:nvSpPr>
        <p:spPr/>
        <p:txBody>
          <a:bodyPr/>
          <a:lstStyle/>
          <a:p>
            <a:r>
              <a:rPr lang="en-AU"/>
              <a:t>Part 3</a:t>
            </a:r>
          </a:p>
        </p:txBody>
      </p:sp>
      <p:pic>
        <p:nvPicPr>
          <p:cNvPr id="7" name="Picture 2" descr="A group of people standing around a fire on a beach">
            <a:extLst>
              <a:ext uri="{FF2B5EF4-FFF2-40B4-BE49-F238E27FC236}">
                <a16:creationId xmlns:a16="http://schemas.microsoft.com/office/drawing/2014/main" id="{4D1BD06D-D93B-0F1D-9EF2-41BB6BBD03A4}"/>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a:ext>
            </a:extLst>
          </a:blip>
          <a:srcRect l="20829" r="20829"/>
          <a:stretch>
            <a:fillRect/>
          </a:stretch>
        </p:blipFill>
        <p:spPr bwMode="auto">
          <a:xfrm>
            <a:off x="6816725" y="549275"/>
            <a:ext cx="5040313" cy="575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759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BA59AE-79CA-F0D9-3072-9C6889AFC455}"/>
              </a:ext>
            </a:extLst>
          </p:cNvPr>
          <p:cNvSpPr>
            <a:spLocks noGrp="1"/>
          </p:cNvSpPr>
          <p:nvPr>
            <p:ph sz="half" idx="1"/>
          </p:nvPr>
        </p:nvSpPr>
        <p:spPr>
          <a:xfrm>
            <a:off x="360001" y="4211637"/>
            <a:ext cx="5735995" cy="1592263"/>
          </a:xfrm>
        </p:spPr>
        <p:txBody>
          <a:bodyPr/>
          <a:lstStyle/>
          <a:p>
            <a:r>
              <a:rPr lang="en-US"/>
              <a:t>We acknowledge the Traditional Owners of Country throughout Victoria and pay our respect to First Peoples, their culture, and their Elders past and present.  </a:t>
            </a:r>
          </a:p>
        </p:txBody>
      </p:sp>
      <p:sp>
        <p:nvSpPr>
          <p:cNvPr id="11" name="Footer Placeholder 10">
            <a:extLst>
              <a:ext uri="{FF2B5EF4-FFF2-40B4-BE49-F238E27FC236}">
                <a16:creationId xmlns:a16="http://schemas.microsoft.com/office/drawing/2014/main" id="{7334CBA2-44A1-2BC5-12F7-89780443E012}"/>
              </a:ext>
            </a:extLst>
          </p:cNvPr>
          <p:cNvSpPr>
            <a:spLocks noGrp="1"/>
          </p:cNvSpPr>
          <p:nvPr>
            <p:ph type="ftr" sz="quarter" idx="3"/>
          </p:nvPr>
        </p:nvSpPr>
        <p:spPr>
          <a:xfrm>
            <a:off x="360001" y="6406364"/>
            <a:ext cx="4681537" cy="180000"/>
          </a:xfrm>
        </p:spPr>
        <p:txBody>
          <a:bodyPr/>
          <a:lstStyle/>
          <a:p>
            <a:r>
              <a:rPr lang="en-GB"/>
              <a:t>Victoria’s Path to Treaty</a:t>
            </a:r>
          </a:p>
        </p:txBody>
      </p:sp>
      <p:sp>
        <p:nvSpPr>
          <p:cNvPr id="6" name="Title 5">
            <a:extLst>
              <a:ext uri="{FF2B5EF4-FFF2-40B4-BE49-F238E27FC236}">
                <a16:creationId xmlns:a16="http://schemas.microsoft.com/office/drawing/2014/main" id="{68B747AE-C135-7AED-3194-E3055B5B7436}"/>
              </a:ext>
            </a:extLst>
          </p:cNvPr>
          <p:cNvSpPr>
            <a:spLocks noGrp="1"/>
          </p:cNvSpPr>
          <p:nvPr>
            <p:ph type="title"/>
          </p:nvPr>
        </p:nvSpPr>
        <p:spPr>
          <a:xfrm>
            <a:off x="360001" y="2465814"/>
            <a:ext cx="7176159" cy="1539250"/>
          </a:xfrm>
        </p:spPr>
        <p:txBody>
          <a:bodyPr>
            <a:noAutofit/>
          </a:bodyPr>
          <a:lstStyle/>
          <a:p>
            <a:r>
              <a:rPr lang="en-US"/>
              <a:t>Acknowledgement</a:t>
            </a:r>
            <a:br>
              <a:rPr lang="en-US"/>
            </a:br>
            <a:r>
              <a:rPr lang="en-US"/>
              <a:t>of Country</a:t>
            </a:r>
          </a:p>
        </p:txBody>
      </p:sp>
    </p:spTree>
    <p:extLst>
      <p:ext uri="{BB962C8B-B14F-4D97-AF65-F5344CB8AC3E}">
        <p14:creationId xmlns:p14="http://schemas.microsoft.com/office/powerpoint/2010/main" val="357517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7" name="Group 356">
            <a:extLst>
              <a:ext uri="{FF2B5EF4-FFF2-40B4-BE49-F238E27FC236}">
                <a16:creationId xmlns:a16="http://schemas.microsoft.com/office/drawing/2014/main" id="{FBDC60F1-8E84-D1EE-CEBC-C73A3BAAE5EB}"/>
              </a:ext>
            </a:extLst>
          </p:cNvPr>
          <p:cNvGrpSpPr/>
          <p:nvPr/>
        </p:nvGrpSpPr>
        <p:grpSpPr>
          <a:xfrm>
            <a:off x="424852" y="1852113"/>
            <a:ext cx="11397664" cy="3863126"/>
            <a:chOff x="-20040388" y="4106648"/>
            <a:chExt cx="11448010" cy="3880191"/>
          </a:xfrm>
        </p:grpSpPr>
        <p:grpSp>
          <p:nvGrpSpPr>
            <p:cNvPr id="358" name="Group 357">
              <a:extLst>
                <a:ext uri="{FF2B5EF4-FFF2-40B4-BE49-F238E27FC236}">
                  <a16:creationId xmlns:a16="http://schemas.microsoft.com/office/drawing/2014/main" id="{1B088B46-621C-D155-2F09-FB1E7EB588BD}"/>
                </a:ext>
              </a:extLst>
            </p:cNvPr>
            <p:cNvGrpSpPr/>
            <p:nvPr/>
          </p:nvGrpSpPr>
          <p:grpSpPr>
            <a:xfrm>
              <a:off x="-20040388" y="4350101"/>
              <a:ext cx="11448010" cy="3636738"/>
              <a:chOff x="-20040388" y="4350101"/>
              <a:chExt cx="11448010" cy="3636738"/>
            </a:xfrm>
          </p:grpSpPr>
          <p:grpSp>
            <p:nvGrpSpPr>
              <p:cNvPr id="398" name="Group 397">
                <a:extLst>
                  <a:ext uri="{FF2B5EF4-FFF2-40B4-BE49-F238E27FC236}">
                    <a16:creationId xmlns:a16="http://schemas.microsoft.com/office/drawing/2014/main" id="{1B816893-2A99-A759-F786-90F6425B6558}"/>
                  </a:ext>
                </a:extLst>
              </p:cNvPr>
              <p:cNvGrpSpPr/>
              <p:nvPr/>
            </p:nvGrpSpPr>
            <p:grpSpPr>
              <a:xfrm>
                <a:off x="-20040388" y="4483690"/>
                <a:ext cx="11448010" cy="3381163"/>
                <a:chOff x="-20040388" y="4483690"/>
                <a:chExt cx="11448010" cy="3381163"/>
              </a:xfrm>
            </p:grpSpPr>
            <p:cxnSp>
              <p:nvCxnSpPr>
                <p:cNvPr id="405" name="Straight Connector 404">
                  <a:extLst>
                    <a:ext uri="{FF2B5EF4-FFF2-40B4-BE49-F238E27FC236}">
                      <a16:creationId xmlns:a16="http://schemas.microsoft.com/office/drawing/2014/main" id="{088970AF-E5DF-C0FB-B35E-AE175BEC1D3A}"/>
                    </a:ext>
                  </a:extLst>
                </p:cNvPr>
                <p:cNvCxnSpPr>
                  <a:cxnSpLocks/>
                </p:cNvCxnSpPr>
                <p:nvPr/>
              </p:nvCxnSpPr>
              <p:spPr>
                <a:xfrm flipV="1">
                  <a:off x="-19149253" y="7860407"/>
                  <a:ext cx="10325607" cy="4446"/>
                </a:xfrm>
                <a:prstGeom prst="line">
                  <a:avLst/>
                </a:prstGeom>
                <a:ln w="5715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ADAD48B1-251F-89DC-3CD7-019DC19F7ACF}"/>
                    </a:ext>
                  </a:extLst>
                </p:cNvPr>
                <p:cNvCxnSpPr>
                  <a:cxnSpLocks/>
                </p:cNvCxnSpPr>
                <p:nvPr/>
              </p:nvCxnSpPr>
              <p:spPr>
                <a:xfrm flipV="1">
                  <a:off x="-19172915" y="6164158"/>
                  <a:ext cx="9704109" cy="8624"/>
                </a:xfrm>
                <a:prstGeom prst="line">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407" name="Arc 406">
                  <a:extLst>
                    <a:ext uri="{FF2B5EF4-FFF2-40B4-BE49-F238E27FC236}">
                      <a16:creationId xmlns:a16="http://schemas.microsoft.com/office/drawing/2014/main" id="{0C51CCAD-A22E-57A6-5498-2F1813D7EB85}"/>
                    </a:ext>
                  </a:extLst>
                </p:cNvPr>
                <p:cNvSpPr>
                  <a:spLocks/>
                </p:cNvSpPr>
                <p:nvPr/>
              </p:nvSpPr>
              <p:spPr>
                <a:xfrm>
                  <a:off x="-10374564" y="4500685"/>
                  <a:ext cx="1782186" cy="1660989"/>
                </a:xfrm>
                <a:prstGeom prst="arc">
                  <a:avLst>
                    <a:gd name="adj1" fmla="val 16200000"/>
                    <a:gd name="adj2" fmla="val 5349116"/>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08" name="Arc 407">
                  <a:extLst>
                    <a:ext uri="{FF2B5EF4-FFF2-40B4-BE49-F238E27FC236}">
                      <a16:creationId xmlns:a16="http://schemas.microsoft.com/office/drawing/2014/main" id="{B8B459F4-F9EB-F5B2-4431-749DFA97978A}"/>
                    </a:ext>
                  </a:extLst>
                </p:cNvPr>
                <p:cNvSpPr>
                  <a:spLocks/>
                </p:cNvSpPr>
                <p:nvPr/>
              </p:nvSpPr>
              <p:spPr>
                <a:xfrm rot="10800000">
                  <a:off x="-20040388" y="6174124"/>
                  <a:ext cx="1782269" cy="1687819"/>
                </a:xfrm>
                <a:prstGeom prst="arc">
                  <a:avLst>
                    <a:gd name="adj1" fmla="val 16200000"/>
                    <a:gd name="adj2" fmla="val 5328391"/>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cxnSp>
              <p:nvCxnSpPr>
                <p:cNvPr id="409" name="Straight Connector 408">
                  <a:extLst>
                    <a:ext uri="{FF2B5EF4-FFF2-40B4-BE49-F238E27FC236}">
                      <a16:creationId xmlns:a16="http://schemas.microsoft.com/office/drawing/2014/main" id="{6A3A57CA-9A08-C74C-5EA3-87ECA2F8444C}"/>
                    </a:ext>
                  </a:extLst>
                </p:cNvPr>
                <p:cNvCxnSpPr>
                  <a:cxnSpLocks/>
                </p:cNvCxnSpPr>
                <p:nvPr/>
              </p:nvCxnSpPr>
              <p:spPr>
                <a:xfrm>
                  <a:off x="-20040388" y="4483690"/>
                  <a:ext cx="10556916" cy="16744"/>
                </a:xfrm>
                <a:prstGeom prst="line">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99" name="Freeform 28">
                <a:extLst>
                  <a:ext uri="{FF2B5EF4-FFF2-40B4-BE49-F238E27FC236}">
                    <a16:creationId xmlns:a16="http://schemas.microsoft.com/office/drawing/2014/main" id="{DBD66997-7E80-C066-356C-A7BA00ACFA91}"/>
                  </a:ext>
                </a:extLst>
              </p:cNvPr>
              <p:cNvSpPr>
                <a:spLocks/>
              </p:cNvSpPr>
              <p:nvPr/>
            </p:nvSpPr>
            <p:spPr bwMode="auto">
              <a:xfrm>
                <a:off x="-18004330" y="7702916"/>
                <a:ext cx="211372" cy="283923"/>
              </a:xfrm>
              <a:custGeom>
                <a:avLst/>
                <a:gdLst>
                  <a:gd name="T0" fmla="*/ 0 w 1571"/>
                  <a:gd name="T1" fmla="*/ 0 h 2006"/>
                  <a:gd name="T2" fmla="*/ 1004 w 1571"/>
                  <a:gd name="T3" fmla="*/ 1002 h 2006"/>
                  <a:gd name="T4" fmla="*/ 0 w 1571"/>
                  <a:gd name="T5" fmla="*/ 2006 h 2006"/>
                  <a:gd name="T6" fmla="*/ 567 w 1571"/>
                  <a:gd name="T7" fmla="*/ 2006 h 2006"/>
                  <a:gd name="T8" fmla="*/ 1571 w 1571"/>
                  <a:gd name="T9" fmla="*/ 1002 h 2006"/>
                  <a:gd name="T10" fmla="*/ 567 w 1571"/>
                  <a:gd name="T11" fmla="*/ 0 h 2006"/>
                  <a:gd name="T12" fmla="*/ 0 w 1571"/>
                  <a:gd name="T13" fmla="*/ 0 h 2006"/>
                </a:gdLst>
                <a:ahLst/>
                <a:cxnLst>
                  <a:cxn ang="0">
                    <a:pos x="T0" y="T1"/>
                  </a:cxn>
                  <a:cxn ang="0">
                    <a:pos x="T2" y="T3"/>
                  </a:cxn>
                  <a:cxn ang="0">
                    <a:pos x="T4" y="T5"/>
                  </a:cxn>
                  <a:cxn ang="0">
                    <a:pos x="T6" y="T7"/>
                  </a:cxn>
                  <a:cxn ang="0">
                    <a:pos x="T8" y="T9"/>
                  </a:cxn>
                  <a:cxn ang="0">
                    <a:pos x="T10" y="T11"/>
                  </a:cxn>
                  <a:cxn ang="0">
                    <a:pos x="T12" y="T13"/>
                  </a:cxn>
                </a:cxnLst>
                <a:rect l="0" t="0" r="r" b="b"/>
                <a:pathLst>
                  <a:path w="1571" h="2006">
                    <a:moveTo>
                      <a:pt x="0" y="0"/>
                    </a:moveTo>
                    <a:lnTo>
                      <a:pt x="1004" y="1002"/>
                    </a:lnTo>
                    <a:lnTo>
                      <a:pt x="0" y="2006"/>
                    </a:lnTo>
                    <a:lnTo>
                      <a:pt x="567" y="2006"/>
                    </a:lnTo>
                    <a:lnTo>
                      <a:pt x="1571" y="1002"/>
                    </a:lnTo>
                    <a:lnTo>
                      <a:pt x="567" y="0"/>
                    </a:lnTo>
                    <a:lnTo>
                      <a:pt x="0" y="0"/>
                    </a:lnTo>
                    <a:close/>
                  </a:path>
                </a:pathLst>
              </a:custGeom>
              <a:solidFill>
                <a:schemeClr val="tx2"/>
              </a:solidFill>
              <a:ln w="12700">
                <a:solidFill>
                  <a:srgbClr val="FFFFFF"/>
                </a:solidFill>
              </a:ln>
            </p:spPr>
            <p:txBody>
              <a:bodyPr vert="horz" wrap="square" lIns="84406" tIns="42203" rIns="84406" bIns="4220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00" name="Freeform 28">
                <a:extLst>
                  <a:ext uri="{FF2B5EF4-FFF2-40B4-BE49-F238E27FC236}">
                    <a16:creationId xmlns:a16="http://schemas.microsoft.com/office/drawing/2014/main" id="{C2F828A8-A844-BCB1-37EF-F5C50A7F6F5D}"/>
                  </a:ext>
                </a:extLst>
              </p:cNvPr>
              <p:cNvSpPr>
                <a:spLocks/>
              </p:cNvSpPr>
              <p:nvPr/>
            </p:nvSpPr>
            <p:spPr bwMode="auto">
              <a:xfrm>
                <a:off x="-10709724" y="4350101"/>
                <a:ext cx="211372" cy="283923"/>
              </a:xfrm>
              <a:custGeom>
                <a:avLst/>
                <a:gdLst>
                  <a:gd name="T0" fmla="*/ 0 w 1571"/>
                  <a:gd name="T1" fmla="*/ 0 h 2006"/>
                  <a:gd name="T2" fmla="*/ 1004 w 1571"/>
                  <a:gd name="T3" fmla="*/ 1002 h 2006"/>
                  <a:gd name="T4" fmla="*/ 0 w 1571"/>
                  <a:gd name="T5" fmla="*/ 2006 h 2006"/>
                  <a:gd name="T6" fmla="*/ 567 w 1571"/>
                  <a:gd name="T7" fmla="*/ 2006 h 2006"/>
                  <a:gd name="T8" fmla="*/ 1571 w 1571"/>
                  <a:gd name="T9" fmla="*/ 1002 h 2006"/>
                  <a:gd name="T10" fmla="*/ 567 w 1571"/>
                  <a:gd name="T11" fmla="*/ 0 h 2006"/>
                  <a:gd name="T12" fmla="*/ 0 w 1571"/>
                  <a:gd name="T13" fmla="*/ 0 h 2006"/>
                </a:gdLst>
                <a:ahLst/>
                <a:cxnLst>
                  <a:cxn ang="0">
                    <a:pos x="T0" y="T1"/>
                  </a:cxn>
                  <a:cxn ang="0">
                    <a:pos x="T2" y="T3"/>
                  </a:cxn>
                  <a:cxn ang="0">
                    <a:pos x="T4" y="T5"/>
                  </a:cxn>
                  <a:cxn ang="0">
                    <a:pos x="T6" y="T7"/>
                  </a:cxn>
                  <a:cxn ang="0">
                    <a:pos x="T8" y="T9"/>
                  </a:cxn>
                  <a:cxn ang="0">
                    <a:pos x="T10" y="T11"/>
                  </a:cxn>
                  <a:cxn ang="0">
                    <a:pos x="T12" y="T13"/>
                  </a:cxn>
                </a:cxnLst>
                <a:rect l="0" t="0" r="r" b="b"/>
                <a:pathLst>
                  <a:path w="1571" h="2006">
                    <a:moveTo>
                      <a:pt x="0" y="0"/>
                    </a:moveTo>
                    <a:lnTo>
                      <a:pt x="1004" y="1002"/>
                    </a:lnTo>
                    <a:lnTo>
                      <a:pt x="0" y="2006"/>
                    </a:lnTo>
                    <a:lnTo>
                      <a:pt x="567" y="2006"/>
                    </a:lnTo>
                    <a:lnTo>
                      <a:pt x="1571" y="1002"/>
                    </a:lnTo>
                    <a:lnTo>
                      <a:pt x="567" y="0"/>
                    </a:lnTo>
                    <a:lnTo>
                      <a:pt x="0" y="0"/>
                    </a:lnTo>
                    <a:close/>
                  </a:path>
                </a:pathLst>
              </a:custGeom>
              <a:solidFill>
                <a:schemeClr val="tx2"/>
              </a:solidFill>
              <a:ln w="12700">
                <a:solidFill>
                  <a:srgbClr val="FFFFFF"/>
                </a:solidFill>
              </a:ln>
            </p:spPr>
            <p:txBody>
              <a:bodyPr vert="horz" wrap="square" lIns="84406" tIns="42203" rIns="84406" bIns="4220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01" name="Freeform 28">
                <a:extLst>
                  <a:ext uri="{FF2B5EF4-FFF2-40B4-BE49-F238E27FC236}">
                    <a16:creationId xmlns:a16="http://schemas.microsoft.com/office/drawing/2014/main" id="{B0F6E51E-6811-32D2-D482-97FBB1C5ED8F}"/>
                  </a:ext>
                </a:extLst>
              </p:cNvPr>
              <p:cNvSpPr>
                <a:spLocks/>
              </p:cNvSpPr>
              <p:nvPr/>
            </p:nvSpPr>
            <p:spPr bwMode="auto">
              <a:xfrm>
                <a:off x="-8999540" y="7718185"/>
                <a:ext cx="397039" cy="242921"/>
              </a:xfrm>
              <a:custGeom>
                <a:avLst/>
                <a:gdLst>
                  <a:gd name="T0" fmla="*/ 0 w 1571"/>
                  <a:gd name="T1" fmla="*/ 0 h 2006"/>
                  <a:gd name="T2" fmla="*/ 1004 w 1571"/>
                  <a:gd name="T3" fmla="*/ 1002 h 2006"/>
                  <a:gd name="T4" fmla="*/ 0 w 1571"/>
                  <a:gd name="T5" fmla="*/ 2006 h 2006"/>
                  <a:gd name="T6" fmla="*/ 567 w 1571"/>
                  <a:gd name="T7" fmla="*/ 2006 h 2006"/>
                  <a:gd name="T8" fmla="*/ 1571 w 1571"/>
                  <a:gd name="T9" fmla="*/ 1002 h 2006"/>
                  <a:gd name="T10" fmla="*/ 567 w 1571"/>
                  <a:gd name="T11" fmla="*/ 0 h 2006"/>
                  <a:gd name="T12" fmla="*/ 0 w 1571"/>
                  <a:gd name="T13" fmla="*/ 0 h 2006"/>
                </a:gdLst>
                <a:ahLst/>
                <a:cxnLst>
                  <a:cxn ang="0">
                    <a:pos x="T0" y="T1"/>
                  </a:cxn>
                  <a:cxn ang="0">
                    <a:pos x="T2" y="T3"/>
                  </a:cxn>
                  <a:cxn ang="0">
                    <a:pos x="T4" y="T5"/>
                  </a:cxn>
                  <a:cxn ang="0">
                    <a:pos x="T6" y="T7"/>
                  </a:cxn>
                  <a:cxn ang="0">
                    <a:pos x="T8" y="T9"/>
                  </a:cxn>
                  <a:cxn ang="0">
                    <a:pos x="T10" y="T11"/>
                  </a:cxn>
                  <a:cxn ang="0">
                    <a:pos x="T12" y="T13"/>
                  </a:cxn>
                </a:cxnLst>
                <a:rect l="0" t="0" r="r" b="b"/>
                <a:pathLst>
                  <a:path w="1571" h="2006">
                    <a:moveTo>
                      <a:pt x="0" y="0"/>
                    </a:moveTo>
                    <a:lnTo>
                      <a:pt x="1004" y="1002"/>
                    </a:lnTo>
                    <a:lnTo>
                      <a:pt x="0" y="2006"/>
                    </a:lnTo>
                    <a:lnTo>
                      <a:pt x="567" y="2006"/>
                    </a:lnTo>
                    <a:lnTo>
                      <a:pt x="1571" y="1002"/>
                    </a:lnTo>
                    <a:lnTo>
                      <a:pt x="567" y="0"/>
                    </a:lnTo>
                    <a:lnTo>
                      <a:pt x="0" y="0"/>
                    </a:lnTo>
                    <a:close/>
                  </a:path>
                </a:pathLst>
              </a:custGeom>
              <a:solidFill>
                <a:schemeClr val="tx2"/>
              </a:solidFill>
              <a:ln w="12700">
                <a:solidFill>
                  <a:srgbClr val="FFFFFF"/>
                </a:solidFill>
              </a:ln>
            </p:spPr>
            <p:txBody>
              <a:bodyPr vert="horz" wrap="square" lIns="84406" tIns="42203" rIns="84406" bIns="4220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02" name="Freeform 28">
                <a:extLst>
                  <a:ext uri="{FF2B5EF4-FFF2-40B4-BE49-F238E27FC236}">
                    <a16:creationId xmlns:a16="http://schemas.microsoft.com/office/drawing/2014/main" id="{8936485E-AB91-F328-1A91-586CB99DFD58}"/>
                  </a:ext>
                </a:extLst>
              </p:cNvPr>
              <p:cNvSpPr>
                <a:spLocks/>
              </p:cNvSpPr>
              <p:nvPr/>
            </p:nvSpPr>
            <p:spPr bwMode="auto">
              <a:xfrm rot="10800000">
                <a:off x="-11488882" y="6026509"/>
                <a:ext cx="211372" cy="283923"/>
              </a:xfrm>
              <a:custGeom>
                <a:avLst/>
                <a:gdLst>
                  <a:gd name="T0" fmla="*/ 0 w 1571"/>
                  <a:gd name="T1" fmla="*/ 0 h 2006"/>
                  <a:gd name="T2" fmla="*/ 1004 w 1571"/>
                  <a:gd name="T3" fmla="*/ 1002 h 2006"/>
                  <a:gd name="T4" fmla="*/ 0 w 1571"/>
                  <a:gd name="T5" fmla="*/ 2006 h 2006"/>
                  <a:gd name="T6" fmla="*/ 567 w 1571"/>
                  <a:gd name="T7" fmla="*/ 2006 h 2006"/>
                  <a:gd name="T8" fmla="*/ 1571 w 1571"/>
                  <a:gd name="T9" fmla="*/ 1002 h 2006"/>
                  <a:gd name="T10" fmla="*/ 567 w 1571"/>
                  <a:gd name="T11" fmla="*/ 0 h 2006"/>
                  <a:gd name="T12" fmla="*/ 0 w 1571"/>
                  <a:gd name="T13" fmla="*/ 0 h 2006"/>
                </a:gdLst>
                <a:ahLst/>
                <a:cxnLst>
                  <a:cxn ang="0">
                    <a:pos x="T0" y="T1"/>
                  </a:cxn>
                  <a:cxn ang="0">
                    <a:pos x="T2" y="T3"/>
                  </a:cxn>
                  <a:cxn ang="0">
                    <a:pos x="T4" y="T5"/>
                  </a:cxn>
                  <a:cxn ang="0">
                    <a:pos x="T6" y="T7"/>
                  </a:cxn>
                  <a:cxn ang="0">
                    <a:pos x="T8" y="T9"/>
                  </a:cxn>
                  <a:cxn ang="0">
                    <a:pos x="T10" y="T11"/>
                  </a:cxn>
                  <a:cxn ang="0">
                    <a:pos x="T12" y="T13"/>
                  </a:cxn>
                </a:cxnLst>
                <a:rect l="0" t="0" r="r" b="b"/>
                <a:pathLst>
                  <a:path w="1571" h="2006">
                    <a:moveTo>
                      <a:pt x="0" y="0"/>
                    </a:moveTo>
                    <a:lnTo>
                      <a:pt x="1004" y="1002"/>
                    </a:lnTo>
                    <a:lnTo>
                      <a:pt x="0" y="2006"/>
                    </a:lnTo>
                    <a:lnTo>
                      <a:pt x="567" y="2006"/>
                    </a:lnTo>
                    <a:lnTo>
                      <a:pt x="1571" y="1002"/>
                    </a:lnTo>
                    <a:lnTo>
                      <a:pt x="567" y="0"/>
                    </a:lnTo>
                    <a:lnTo>
                      <a:pt x="0" y="0"/>
                    </a:lnTo>
                    <a:close/>
                  </a:path>
                </a:pathLst>
              </a:custGeom>
              <a:solidFill>
                <a:schemeClr val="tx2"/>
              </a:solidFill>
              <a:ln w="12700">
                <a:solidFill>
                  <a:srgbClr val="FFFFFF"/>
                </a:solidFill>
              </a:ln>
            </p:spPr>
            <p:txBody>
              <a:bodyPr vert="horz" wrap="square" lIns="84406" tIns="42203" rIns="84406" bIns="4220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03" name="Freeform 28">
                <a:extLst>
                  <a:ext uri="{FF2B5EF4-FFF2-40B4-BE49-F238E27FC236}">
                    <a16:creationId xmlns:a16="http://schemas.microsoft.com/office/drawing/2014/main" id="{CFF453F0-CA2E-689B-D722-5FA91D639EA9}"/>
                  </a:ext>
                </a:extLst>
              </p:cNvPr>
              <p:cNvSpPr>
                <a:spLocks/>
              </p:cNvSpPr>
              <p:nvPr/>
            </p:nvSpPr>
            <p:spPr bwMode="auto">
              <a:xfrm rot="10800000">
                <a:off x="-17310424" y="6026508"/>
                <a:ext cx="211372" cy="283923"/>
              </a:xfrm>
              <a:custGeom>
                <a:avLst/>
                <a:gdLst>
                  <a:gd name="T0" fmla="*/ 0 w 1571"/>
                  <a:gd name="T1" fmla="*/ 0 h 2006"/>
                  <a:gd name="T2" fmla="*/ 1004 w 1571"/>
                  <a:gd name="T3" fmla="*/ 1002 h 2006"/>
                  <a:gd name="T4" fmla="*/ 0 w 1571"/>
                  <a:gd name="T5" fmla="*/ 2006 h 2006"/>
                  <a:gd name="T6" fmla="*/ 567 w 1571"/>
                  <a:gd name="T7" fmla="*/ 2006 h 2006"/>
                  <a:gd name="T8" fmla="*/ 1571 w 1571"/>
                  <a:gd name="T9" fmla="*/ 1002 h 2006"/>
                  <a:gd name="T10" fmla="*/ 567 w 1571"/>
                  <a:gd name="T11" fmla="*/ 0 h 2006"/>
                  <a:gd name="T12" fmla="*/ 0 w 1571"/>
                  <a:gd name="T13" fmla="*/ 0 h 2006"/>
                </a:gdLst>
                <a:ahLst/>
                <a:cxnLst>
                  <a:cxn ang="0">
                    <a:pos x="T0" y="T1"/>
                  </a:cxn>
                  <a:cxn ang="0">
                    <a:pos x="T2" y="T3"/>
                  </a:cxn>
                  <a:cxn ang="0">
                    <a:pos x="T4" y="T5"/>
                  </a:cxn>
                  <a:cxn ang="0">
                    <a:pos x="T6" y="T7"/>
                  </a:cxn>
                  <a:cxn ang="0">
                    <a:pos x="T8" y="T9"/>
                  </a:cxn>
                  <a:cxn ang="0">
                    <a:pos x="T10" y="T11"/>
                  </a:cxn>
                  <a:cxn ang="0">
                    <a:pos x="T12" y="T13"/>
                  </a:cxn>
                </a:cxnLst>
                <a:rect l="0" t="0" r="r" b="b"/>
                <a:pathLst>
                  <a:path w="1571" h="2006">
                    <a:moveTo>
                      <a:pt x="0" y="0"/>
                    </a:moveTo>
                    <a:lnTo>
                      <a:pt x="1004" y="1002"/>
                    </a:lnTo>
                    <a:lnTo>
                      <a:pt x="0" y="2006"/>
                    </a:lnTo>
                    <a:lnTo>
                      <a:pt x="567" y="2006"/>
                    </a:lnTo>
                    <a:lnTo>
                      <a:pt x="1571" y="1002"/>
                    </a:lnTo>
                    <a:lnTo>
                      <a:pt x="567" y="0"/>
                    </a:lnTo>
                    <a:lnTo>
                      <a:pt x="0" y="0"/>
                    </a:lnTo>
                    <a:close/>
                  </a:path>
                </a:pathLst>
              </a:custGeom>
              <a:solidFill>
                <a:schemeClr val="tx2"/>
              </a:solidFill>
              <a:ln w="12700">
                <a:solidFill>
                  <a:srgbClr val="FFFFFF"/>
                </a:solidFill>
              </a:ln>
            </p:spPr>
            <p:txBody>
              <a:bodyPr vert="horz" wrap="square" lIns="84406" tIns="42203" rIns="84406" bIns="4220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04" name="Freeform 28">
                <a:extLst>
                  <a:ext uri="{FF2B5EF4-FFF2-40B4-BE49-F238E27FC236}">
                    <a16:creationId xmlns:a16="http://schemas.microsoft.com/office/drawing/2014/main" id="{47AA460C-EB72-B3CA-01AA-FF4BE039426A}"/>
                  </a:ext>
                </a:extLst>
              </p:cNvPr>
              <p:cNvSpPr>
                <a:spLocks/>
              </p:cNvSpPr>
              <p:nvPr/>
            </p:nvSpPr>
            <p:spPr bwMode="auto">
              <a:xfrm>
                <a:off x="-17999928" y="4350101"/>
                <a:ext cx="211372" cy="283923"/>
              </a:xfrm>
              <a:custGeom>
                <a:avLst/>
                <a:gdLst>
                  <a:gd name="T0" fmla="*/ 0 w 1571"/>
                  <a:gd name="T1" fmla="*/ 0 h 2006"/>
                  <a:gd name="T2" fmla="*/ 1004 w 1571"/>
                  <a:gd name="T3" fmla="*/ 1002 h 2006"/>
                  <a:gd name="T4" fmla="*/ 0 w 1571"/>
                  <a:gd name="T5" fmla="*/ 2006 h 2006"/>
                  <a:gd name="T6" fmla="*/ 567 w 1571"/>
                  <a:gd name="T7" fmla="*/ 2006 h 2006"/>
                  <a:gd name="T8" fmla="*/ 1571 w 1571"/>
                  <a:gd name="T9" fmla="*/ 1002 h 2006"/>
                  <a:gd name="T10" fmla="*/ 567 w 1571"/>
                  <a:gd name="T11" fmla="*/ 0 h 2006"/>
                  <a:gd name="T12" fmla="*/ 0 w 1571"/>
                  <a:gd name="T13" fmla="*/ 0 h 2006"/>
                </a:gdLst>
                <a:ahLst/>
                <a:cxnLst>
                  <a:cxn ang="0">
                    <a:pos x="T0" y="T1"/>
                  </a:cxn>
                  <a:cxn ang="0">
                    <a:pos x="T2" y="T3"/>
                  </a:cxn>
                  <a:cxn ang="0">
                    <a:pos x="T4" y="T5"/>
                  </a:cxn>
                  <a:cxn ang="0">
                    <a:pos x="T6" y="T7"/>
                  </a:cxn>
                  <a:cxn ang="0">
                    <a:pos x="T8" y="T9"/>
                  </a:cxn>
                  <a:cxn ang="0">
                    <a:pos x="T10" y="T11"/>
                  </a:cxn>
                  <a:cxn ang="0">
                    <a:pos x="T12" y="T13"/>
                  </a:cxn>
                </a:cxnLst>
                <a:rect l="0" t="0" r="r" b="b"/>
                <a:pathLst>
                  <a:path w="1571" h="2006">
                    <a:moveTo>
                      <a:pt x="0" y="0"/>
                    </a:moveTo>
                    <a:lnTo>
                      <a:pt x="1004" y="1002"/>
                    </a:lnTo>
                    <a:lnTo>
                      <a:pt x="0" y="2006"/>
                    </a:lnTo>
                    <a:lnTo>
                      <a:pt x="567" y="2006"/>
                    </a:lnTo>
                    <a:lnTo>
                      <a:pt x="1571" y="1002"/>
                    </a:lnTo>
                    <a:lnTo>
                      <a:pt x="567" y="0"/>
                    </a:lnTo>
                    <a:lnTo>
                      <a:pt x="0" y="0"/>
                    </a:lnTo>
                    <a:close/>
                  </a:path>
                </a:pathLst>
              </a:custGeom>
              <a:solidFill>
                <a:schemeClr val="tx2"/>
              </a:solidFill>
              <a:ln w="12700">
                <a:solidFill>
                  <a:srgbClr val="FFFFFF"/>
                </a:solidFill>
              </a:ln>
            </p:spPr>
            <p:txBody>
              <a:bodyPr vert="horz" wrap="square" lIns="84406" tIns="42203" rIns="84406" bIns="4220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63" name="Group 362">
              <a:extLst>
                <a:ext uri="{FF2B5EF4-FFF2-40B4-BE49-F238E27FC236}">
                  <a16:creationId xmlns:a16="http://schemas.microsoft.com/office/drawing/2014/main" id="{5CFC1793-4F8F-1BE8-05FD-B69069AC469C}"/>
                </a:ext>
              </a:extLst>
            </p:cNvPr>
            <p:cNvGrpSpPr/>
            <p:nvPr/>
          </p:nvGrpSpPr>
          <p:grpSpPr>
            <a:xfrm>
              <a:off x="-13606390" y="4106648"/>
              <a:ext cx="119551" cy="448626"/>
              <a:chOff x="-13606390" y="4106648"/>
              <a:chExt cx="119551" cy="448626"/>
            </a:xfrm>
          </p:grpSpPr>
          <p:cxnSp>
            <p:nvCxnSpPr>
              <p:cNvPr id="388" name="Straight Connector 387">
                <a:extLst>
                  <a:ext uri="{FF2B5EF4-FFF2-40B4-BE49-F238E27FC236}">
                    <a16:creationId xmlns:a16="http://schemas.microsoft.com/office/drawing/2014/main" id="{6528C2B7-DB1F-5668-8B89-AC2799B37A2A}"/>
                  </a:ext>
                </a:extLst>
              </p:cNvPr>
              <p:cNvCxnSpPr>
                <a:cxnSpLocks/>
              </p:cNvCxnSpPr>
              <p:nvPr/>
            </p:nvCxnSpPr>
            <p:spPr>
              <a:xfrm flipH="1" flipV="1">
                <a:off x="-13535644" y="4106648"/>
                <a:ext cx="2" cy="330755"/>
              </a:xfrm>
              <a:prstGeom prst="line">
                <a:avLst/>
              </a:prstGeom>
              <a:solidFill>
                <a:srgbClr val="FFC000"/>
              </a:solidFill>
              <a:ln w="28575" cap="rnd">
                <a:solidFill>
                  <a:srgbClr val="0070C0"/>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389" name="Oval 388">
                <a:extLst>
                  <a:ext uri="{FF2B5EF4-FFF2-40B4-BE49-F238E27FC236}">
                    <a16:creationId xmlns:a16="http://schemas.microsoft.com/office/drawing/2014/main" id="{A5C079E7-8CFC-2B6A-A3BA-95C6324EBCFF}"/>
                  </a:ext>
                </a:extLst>
              </p:cNvPr>
              <p:cNvSpPr>
                <a:spLocks noChangeAspect="1"/>
              </p:cNvSpPr>
              <p:nvPr/>
            </p:nvSpPr>
            <p:spPr>
              <a:xfrm>
                <a:off x="-13606390" y="4436337"/>
                <a:ext cx="119551" cy="118937"/>
              </a:xfrm>
              <a:prstGeom prst="ellipse">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cxnSp>
          <p:nvCxnSpPr>
            <p:cNvPr id="386" name="Straight Connector 385">
              <a:extLst>
                <a:ext uri="{FF2B5EF4-FFF2-40B4-BE49-F238E27FC236}">
                  <a16:creationId xmlns:a16="http://schemas.microsoft.com/office/drawing/2014/main" id="{EE0F5676-9183-13E0-E03B-8AEFF3C331A4}"/>
                </a:ext>
              </a:extLst>
            </p:cNvPr>
            <p:cNvCxnSpPr>
              <a:cxnSpLocks/>
            </p:cNvCxnSpPr>
            <p:nvPr/>
          </p:nvCxnSpPr>
          <p:spPr>
            <a:xfrm flipH="1" flipV="1">
              <a:off x="-12228016" y="5765931"/>
              <a:ext cx="2" cy="330756"/>
            </a:xfrm>
            <a:prstGeom prst="line">
              <a:avLst/>
            </a:prstGeom>
            <a:solidFill>
              <a:srgbClr val="FFC000"/>
            </a:solidFill>
            <a:ln w="28575" cap="rnd">
              <a:solidFill>
                <a:srgbClr val="0070C0"/>
              </a:solidFill>
              <a:round/>
              <a:tailEnd type="oval" w="med" len="med"/>
            </a:ln>
          </p:spPr>
          <p:style>
            <a:lnRef idx="1">
              <a:schemeClr val="accent1"/>
            </a:lnRef>
            <a:fillRef idx="0">
              <a:schemeClr val="accent1"/>
            </a:fillRef>
            <a:effectRef idx="0">
              <a:schemeClr val="accent1"/>
            </a:effectRef>
            <a:fontRef idx="minor">
              <a:schemeClr val="tx1"/>
            </a:fontRef>
          </p:style>
        </p:cxnSp>
        <p:grpSp>
          <p:nvGrpSpPr>
            <p:cNvPr id="369" name="Group 368">
              <a:extLst>
                <a:ext uri="{FF2B5EF4-FFF2-40B4-BE49-F238E27FC236}">
                  <a16:creationId xmlns:a16="http://schemas.microsoft.com/office/drawing/2014/main" id="{48B90B68-5870-04B9-E741-B80369EC11AA}"/>
                </a:ext>
              </a:extLst>
            </p:cNvPr>
            <p:cNvGrpSpPr/>
            <p:nvPr/>
          </p:nvGrpSpPr>
          <p:grpSpPr>
            <a:xfrm>
              <a:off x="-12050729" y="7520949"/>
              <a:ext cx="119551" cy="405141"/>
              <a:chOff x="-12050729" y="7520949"/>
              <a:chExt cx="119551" cy="405141"/>
            </a:xfrm>
          </p:grpSpPr>
          <p:cxnSp>
            <p:nvCxnSpPr>
              <p:cNvPr id="376" name="Straight Connector 375">
                <a:extLst>
                  <a:ext uri="{FF2B5EF4-FFF2-40B4-BE49-F238E27FC236}">
                    <a16:creationId xmlns:a16="http://schemas.microsoft.com/office/drawing/2014/main" id="{24E60D1C-706E-0705-A764-EBF94BD644EF}"/>
                  </a:ext>
                </a:extLst>
              </p:cNvPr>
              <p:cNvCxnSpPr>
                <a:cxnSpLocks/>
              </p:cNvCxnSpPr>
              <p:nvPr/>
            </p:nvCxnSpPr>
            <p:spPr>
              <a:xfrm flipH="1" flipV="1">
                <a:off x="-11990955" y="7520949"/>
                <a:ext cx="2" cy="330755"/>
              </a:xfrm>
              <a:prstGeom prst="line">
                <a:avLst/>
              </a:prstGeom>
              <a:solidFill>
                <a:srgbClr val="FFC000"/>
              </a:solidFill>
              <a:ln w="28575" cap="rnd">
                <a:solidFill>
                  <a:srgbClr val="009F90"/>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377" name="Oval 376">
                <a:extLst>
                  <a:ext uri="{FF2B5EF4-FFF2-40B4-BE49-F238E27FC236}">
                    <a16:creationId xmlns:a16="http://schemas.microsoft.com/office/drawing/2014/main" id="{BFCFE726-947C-762F-C1C9-AADFCD9B34DE}"/>
                  </a:ext>
                </a:extLst>
              </p:cNvPr>
              <p:cNvSpPr>
                <a:spLocks noChangeAspect="1"/>
              </p:cNvSpPr>
              <p:nvPr/>
            </p:nvSpPr>
            <p:spPr>
              <a:xfrm>
                <a:off x="-12050729" y="7807153"/>
                <a:ext cx="119551" cy="118937"/>
              </a:xfrm>
              <a:prstGeom prst="ellipse">
                <a:avLst/>
              </a:prstGeom>
              <a:solidFill>
                <a:srgbClr val="009F9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370" name="Group 369">
              <a:extLst>
                <a:ext uri="{FF2B5EF4-FFF2-40B4-BE49-F238E27FC236}">
                  <a16:creationId xmlns:a16="http://schemas.microsoft.com/office/drawing/2014/main" id="{A7E97B70-6EE5-BEB4-CB16-A37ACC55C014}"/>
                </a:ext>
              </a:extLst>
            </p:cNvPr>
            <p:cNvGrpSpPr/>
            <p:nvPr/>
          </p:nvGrpSpPr>
          <p:grpSpPr>
            <a:xfrm>
              <a:off x="-9736413" y="7520949"/>
              <a:ext cx="119551" cy="405141"/>
              <a:chOff x="-9736413" y="7520949"/>
              <a:chExt cx="119551" cy="405141"/>
            </a:xfrm>
          </p:grpSpPr>
          <p:cxnSp>
            <p:nvCxnSpPr>
              <p:cNvPr id="374" name="Straight Connector 373">
                <a:extLst>
                  <a:ext uri="{FF2B5EF4-FFF2-40B4-BE49-F238E27FC236}">
                    <a16:creationId xmlns:a16="http://schemas.microsoft.com/office/drawing/2014/main" id="{FE9E9B32-994F-3F7D-CEB0-7A1E303648E4}"/>
                  </a:ext>
                </a:extLst>
              </p:cNvPr>
              <p:cNvCxnSpPr>
                <a:cxnSpLocks/>
              </p:cNvCxnSpPr>
              <p:nvPr/>
            </p:nvCxnSpPr>
            <p:spPr>
              <a:xfrm flipH="1" flipV="1">
                <a:off x="-9676639" y="7520949"/>
                <a:ext cx="2" cy="330755"/>
              </a:xfrm>
              <a:prstGeom prst="line">
                <a:avLst/>
              </a:prstGeom>
              <a:solidFill>
                <a:srgbClr val="FFC000"/>
              </a:solidFill>
              <a:ln w="28575" cap="rnd">
                <a:solidFill>
                  <a:srgbClr val="009F90"/>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375" name="Oval 374">
                <a:extLst>
                  <a:ext uri="{FF2B5EF4-FFF2-40B4-BE49-F238E27FC236}">
                    <a16:creationId xmlns:a16="http://schemas.microsoft.com/office/drawing/2014/main" id="{81BB6CDD-9AEC-177B-4A24-3745D10BD21B}"/>
                  </a:ext>
                </a:extLst>
              </p:cNvPr>
              <p:cNvSpPr>
                <a:spLocks noChangeAspect="1"/>
              </p:cNvSpPr>
              <p:nvPr/>
            </p:nvSpPr>
            <p:spPr>
              <a:xfrm>
                <a:off x="-9736413" y="7807153"/>
                <a:ext cx="119551" cy="118937"/>
              </a:xfrm>
              <a:prstGeom prst="ellipse">
                <a:avLst/>
              </a:prstGeom>
              <a:solidFill>
                <a:srgbClr val="009F9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sp>
        <p:nvSpPr>
          <p:cNvPr id="411" name="TextBox 110">
            <a:extLst>
              <a:ext uri="{FF2B5EF4-FFF2-40B4-BE49-F238E27FC236}">
                <a16:creationId xmlns:a16="http://schemas.microsoft.com/office/drawing/2014/main" id="{0D55D0A8-021A-6B64-785C-BC4CE3F0DCF6}"/>
              </a:ext>
            </a:extLst>
          </p:cNvPr>
          <p:cNvSpPr txBox="1">
            <a:spLocks/>
          </p:cNvSpPr>
          <p:nvPr/>
        </p:nvSpPr>
        <p:spPr>
          <a:xfrm>
            <a:off x="2773884" y="4286018"/>
            <a:ext cx="205864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effectLst/>
                <a:uLnTx/>
                <a:uFillTx/>
                <a:latin typeface="Arial" panose="020B0604020202020204" pitchFamily="34" charset="0"/>
                <a:cs typeface="Arial" panose="020B0604020202020204" pitchFamily="34" charset="0"/>
              </a:rPr>
              <a:t>Appointment of the Treaty Authority Members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effectLst/>
                <a:uLnTx/>
                <a:uFillTx/>
                <a:latin typeface="Arial" panose="020B0604020202020204" pitchFamily="34" charset="0"/>
                <a:cs typeface="Arial" panose="020B0604020202020204" pitchFamily="34" charset="0"/>
              </a:rPr>
              <a:t>2023</a:t>
            </a:r>
          </a:p>
        </p:txBody>
      </p:sp>
      <p:sp>
        <p:nvSpPr>
          <p:cNvPr id="412" name="TextBox 111">
            <a:extLst>
              <a:ext uri="{FF2B5EF4-FFF2-40B4-BE49-F238E27FC236}">
                <a16:creationId xmlns:a16="http://schemas.microsoft.com/office/drawing/2014/main" id="{5C9C8222-60DA-E781-4C9C-F7E89D3D474F}"/>
              </a:ext>
            </a:extLst>
          </p:cNvPr>
          <p:cNvSpPr txBox="1">
            <a:spLocks/>
          </p:cNvSpPr>
          <p:nvPr/>
        </p:nvSpPr>
        <p:spPr>
          <a:xfrm>
            <a:off x="5073066" y="4387990"/>
            <a:ext cx="2058645" cy="64348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effectLst/>
                <a:uLnTx/>
                <a:uFillTx/>
                <a:latin typeface="Arial" panose="020B0604020202020204" pitchFamily="34" charset="0"/>
                <a:cs typeface="Arial" panose="020B0604020202020204" pitchFamily="34" charset="0"/>
              </a:rPr>
              <a:t>Opening of the Negotiations Database</a:t>
            </a:r>
          </a:p>
          <a:p>
            <a:pPr algn="ctr">
              <a:defRPr/>
            </a:pPr>
            <a:r>
              <a:rPr lang="en-AU" sz="1200" b="1">
                <a:latin typeface="Arial" panose="020B0604020202020204" pitchFamily="34" charset="0"/>
                <a:cs typeface="Arial" panose="020B0604020202020204" pitchFamily="34" charset="0"/>
              </a:rPr>
              <a:t>July 2024</a:t>
            </a:r>
            <a:endParaRPr lang="en-AU" sz="12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413" name="TextBox 112">
            <a:extLst>
              <a:ext uri="{FF2B5EF4-FFF2-40B4-BE49-F238E27FC236}">
                <a16:creationId xmlns:a16="http://schemas.microsoft.com/office/drawing/2014/main" id="{7F93C20B-E072-CEF8-C998-EF582DB194BB}"/>
              </a:ext>
            </a:extLst>
          </p:cNvPr>
          <p:cNvSpPr txBox="1">
            <a:spLocks/>
          </p:cNvSpPr>
          <p:nvPr/>
        </p:nvSpPr>
        <p:spPr>
          <a:xfrm>
            <a:off x="7404940" y="4181034"/>
            <a:ext cx="2058645" cy="82734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9F90"/>
                </a:solidFill>
                <a:effectLst/>
                <a:uLnTx/>
                <a:uFillTx/>
                <a:latin typeface="Arial"/>
                <a:cs typeface="Arial"/>
              </a:rPr>
              <a:t>Confirmation of Representative</a:t>
            </a:r>
            <a:r>
              <a:rPr lang="en-AU" sz="1200" b="1">
                <a:solidFill>
                  <a:srgbClr val="009F90"/>
                </a:solidFill>
                <a:latin typeface="Arial"/>
                <a:cs typeface="Arial"/>
              </a:rPr>
              <a:t> body for Statewide Treaty </a:t>
            </a:r>
            <a:endParaRPr kumimoji="0" lang="en-AU" sz="1200" b="1" i="0" u="none" strike="noStrike" kern="1200" cap="none" spc="0" normalizeH="0" baseline="0" noProof="0">
              <a:ln>
                <a:noFill/>
              </a:ln>
              <a:solidFill>
                <a:srgbClr val="009F90"/>
              </a:solidFill>
              <a:effectLst/>
              <a:uLnTx/>
              <a:uFillTx/>
              <a:latin typeface="Arial"/>
              <a:cs typeface="Arial"/>
            </a:endParaRPr>
          </a:p>
          <a:p>
            <a:pPr algn="ctr">
              <a:defRPr/>
            </a:pPr>
            <a:r>
              <a:rPr lang="en-AU" sz="1200" b="1">
                <a:solidFill>
                  <a:srgbClr val="009F90"/>
                </a:solidFill>
                <a:latin typeface="Arial"/>
                <a:cs typeface="Arial"/>
              </a:rPr>
              <a:t>November 2024</a:t>
            </a:r>
            <a:endParaRPr lang="en-AU" sz="1200" b="1" i="0" u="none" strike="noStrike" kern="1200" cap="none" spc="0" normalizeH="0" baseline="0" noProof="0">
              <a:ln>
                <a:noFill/>
              </a:ln>
              <a:solidFill>
                <a:srgbClr val="009F90"/>
              </a:solidFill>
              <a:effectLst/>
              <a:uLnTx/>
              <a:uFillTx/>
              <a:latin typeface="Arial"/>
              <a:cs typeface="Arial"/>
            </a:endParaRPr>
          </a:p>
        </p:txBody>
      </p:sp>
      <p:sp>
        <p:nvSpPr>
          <p:cNvPr id="414" name="TextBox 113">
            <a:extLst>
              <a:ext uri="{FF2B5EF4-FFF2-40B4-BE49-F238E27FC236}">
                <a16:creationId xmlns:a16="http://schemas.microsoft.com/office/drawing/2014/main" id="{6C789DB6-6570-6369-03BE-5ECFF1B45E04}"/>
              </a:ext>
            </a:extLst>
          </p:cNvPr>
          <p:cNvSpPr txBox="1">
            <a:spLocks/>
          </p:cNvSpPr>
          <p:nvPr/>
        </p:nvSpPr>
        <p:spPr>
          <a:xfrm>
            <a:off x="9753793" y="4459570"/>
            <a:ext cx="2058645" cy="64348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9F90"/>
                </a:solidFill>
                <a:effectLst/>
                <a:uLnTx/>
                <a:uFillTx/>
                <a:latin typeface="Arial"/>
                <a:cs typeface="Arial"/>
              </a:rPr>
              <a:t>Statewide Treaty negotiations commenced</a:t>
            </a:r>
          </a:p>
          <a:p>
            <a:pPr algn="ctr">
              <a:defRPr/>
            </a:pPr>
            <a:r>
              <a:rPr lang="en-AU" sz="1200" b="1">
                <a:solidFill>
                  <a:srgbClr val="009F90"/>
                </a:solidFill>
                <a:latin typeface="Arial"/>
                <a:cs typeface="Arial"/>
              </a:rPr>
              <a:t>21 November 2024</a:t>
            </a:r>
            <a:endParaRPr lang="en-AU" sz="1200" b="1" i="0" u="none" strike="noStrike" kern="1200" cap="none" spc="0" normalizeH="0" baseline="0" noProof="0">
              <a:ln>
                <a:noFill/>
              </a:ln>
              <a:solidFill>
                <a:srgbClr val="009F90"/>
              </a:solidFill>
              <a:effectLst/>
              <a:uLnTx/>
              <a:uFillTx/>
              <a:latin typeface="Arial"/>
              <a:cs typeface="Arial"/>
            </a:endParaRPr>
          </a:p>
        </p:txBody>
      </p:sp>
      <p:sp>
        <p:nvSpPr>
          <p:cNvPr id="415" name="TextBox 114">
            <a:extLst>
              <a:ext uri="{FF2B5EF4-FFF2-40B4-BE49-F238E27FC236}">
                <a16:creationId xmlns:a16="http://schemas.microsoft.com/office/drawing/2014/main" id="{B607DC1B-E6F3-EBEF-8631-1442FB4FACAF}"/>
              </a:ext>
            </a:extLst>
          </p:cNvPr>
          <p:cNvSpPr txBox="1">
            <a:spLocks/>
          </p:cNvSpPr>
          <p:nvPr/>
        </p:nvSpPr>
        <p:spPr>
          <a:xfrm>
            <a:off x="508479" y="969365"/>
            <a:ext cx="2058645" cy="82734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Aboriginal Treaty Working Group established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2016</a:t>
            </a:r>
          </a:p>
        </p:txBody>
      </p:sp>
      <p:sp>
        <p:nvSpPr>
          <p:cNvPr id="416" name="TextBox 115">
            <a:extLst>
              <a:ext uri="{FF2B5EF4-FFF2-40B4-BE49-F238E27FC236}">
                <a16:creationId xmlns:a16="http://schemas.microsoft.com/office/drawing/2014/main" id="{DDD8E07B-E6FF-8ED8-4C0B-8E0B02DE03E6}"/>
              </a:ext>
            </a:extLst>
          </p:cNvPr>
          <p:cNvSpPr txBox="1">
            <a:spLocks/>
          </p:cNvSpPr>
          <p:nvPr/>
        </p:nvSpPr>
        <p:spPr>
          <a:xfrm>
            <a:off x="3219249" y="969365"/>
            <a:ext cx="2058645" cy="82734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Victorian Treaty Advancement Commission established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2018 </a:t>
            </a:r>
          </a:p>
        </p:txBody>
      </p:sp>
      <p:sp>
        <p:nvSpPr>
          <p:cNvPr id="417" name="TextBox 116">
            <a:extLst>
              <a:ext uri="{FF2B5EF4-FFF2-40B4-BE49-F238E27FC236}">
                <a16:creationId xmlns:a16="http://schemas.microsoft.com/office/drawing/2014/main" id="{2C339E17-F06F-1945-110D-6DC6D7F03893}"/>
              </a:ext>
            </a:extLst>
          </p:cNvPr>
          <p:cNvSpPr txBox="1">
            <a:spLocks/>
          </p:cNvSpPr>
          <p:nvPr/>
        </p:nvSpPr>
        <p:spPr>
          <a:xfrm>
            <a:off x="5797352" y="970012"/>
            <a:ext cx="2058645" cy="82734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Advancing the Treaty Process with Aboriginal Victorians Act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2018</a:t>
            </a:r>
          </a:p>
        </p:txBody>
      </p:sp>
      <p:sp>
        <p:nvSpPr>
          <p:cNvPr id="418" name="TextBox 117">
            <a:extLst>
              <a:ext uri="{FF2B5EF4-FFF2-40B4-BE49-F238E27FC236}">
                <a16:creationId xmlns:a16="http://schemas.microsoft.com/office/drawing/2014/main" id="{2245681E-2B17-FB4B-A880-4C1D7DE23FD8}"/>
              </a:ext>
            </a:extLst>
          </p:cNvPr>
          <p:cNvSpPr txBox="1">
            <a:spLocks/>
          </p:cNvSpPr>
          <p:nvPr/>
        </p:nvSpPr>
        <p:spPr>
          <a:xfrm>
            <a:off x="8490136" y="979667"/>
            <a:ext cx="2058645" cy="82734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Inaugural First Peoples’ Assembly of Victoria elected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2019</a:t>
            </a:r>
          </a:p>
        </p:txBody>
      </p:sp>
      <p:sp>
        <p:nvSpPr>
          <p:cNvPr id="420" name="TextBox 129">
            <a:extLst>
              <a:ext uri="{FF2B5EF4-FFF2-40B4-BE49-F238E27FC236}">
                <a16:creationId xmlns:a16="http://schemas.microsoft.com/office/drawing/2014/main" id="{594E8FCF-3894-B86B-3E51-671C8F660559}"/>
              </a:ext>
            </a:extLst>
          </p:cNvPr>
          <p:cNvSpPr txBox="1">
            <a:spLocks/>
          </p:cNvSpPr>
          <p:nvPr/>
        </p:nvSpPr>
        <p:spPr>
          <a:xfrm>
            <a:off x="1718740" y="2545574"/>
            <a:ext cx="2058645" cy="10111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Second First Peoples’ Assembly of Victoria elected to negotiate Statewide Treaty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2023</a:t>
            </a:r>
          </a:p>
        </p:txBody>
      </p:sp>
      <p:sp>
        <p:nvSpPr>
          <p:cNvPr id="421" name="TextBox 130">
            <a:extLst>
              <a:ext uri="{FF2B5EF4-FFF2-40B4-BE49-F238E27FC236}">
                <a16:creationId xmlns:a16="http://schemas.microsoft.com/office/drawing/2014/main" id="{A5D8E053-738A-9B76-441A-C666CA19ED82}"/>
              </a:ext>
            </a:extLst>
          </p:cNvPr>
          <p:cNvSpPr txBox="1">
            <a:spLocks/>
          </p:cNvSpPr>
          <p:nvPr/>
        </p:nvSpPr>
        <p:spPr>
          <a:xfrm>
            <a:off x="4580921" y="2733927"/>
            <a:ext cx="2058645" cy="6434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Treaty Authority and Other Treaty Elements Act 2022</a:t>
            </a:r>
          </a:p>
        </p:txBody>
      </p:sp>
      <p:sp>
        <p:nvSpPr>
          <p:cNvPr id="422" name="TextBox 132">
            <a:extLst>
              <a:ext uri="{FF2B5EF4-FFF2-40B4-BE49-F238E27FC236}">
                <a16:creationId xmlns:a16="http://schemas.microsoft.com/office/drawing/2014/main" id="{F94535DC-E23A-ACD0-0B5F-D50B3B24EFE5}"/>
              </a:ext>
            </a:extLst>
          </p:cNvPr>
          <p:cNvSpPr txBox="1">
            <a:spLocks/>
          </p:cNvSpPr>
          <p:nvPr/>
        </p:nvSpPr>
        <p:spPr>
          <a:xfrm>
            <a:off x="7169322" y="2715977"/>
            <a:ext cx="2058645" cy="6434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Yoorrook Justice Commission established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2021</a:t>
            </a:r>
          </a:p>
        </p:txBody>
      </p:sp>
      <p:sp>
        <p:nvSpPr>
          <p:cNvPr id="2" name="Title 1">
            <a:extLst>
              <a:ext uri="{FF2B5EF4-FFF2-40B4-BE49-F238E27FC236}">
                <a16:creationId xmlns:a16="http://schemas.microsoft.com/office/drawing/2014/main" id="{FE48C200-8638-708A-4732-309B6F478439}"/>
              </a:ext>
            </a:extLst>
          </p:cNvPr>
          <p:cNvSpPr>
            <a:spLocks noGrp="1"/>
          </p:cNvSpPr>
          <p:nvPr>
            <p:ph type="title"/>
          </p:nvPr>
        </p:nvSpPr>
        <p:spPr/>
        <p:txBody>
          <a:bodyPr/>
          <a:lstStyle/>
          <a:p>
            <a:r>
              <a:rPr lang="en-US" sz="1800" cap="none"/>
              <a:t>Where we’ve been and where we’re going</a:t>
            </a:r>
            <a:endParaRPr lang="en-AU"/>
          </a:p>
        </p:txBody>
      </p:sp>
      <p:sp>
        <p:nvSpPr>
          <p:cNvPr id="3" name="Footer Placeholder 2">
            <a:extLst>
              <a:ext uri="{FF2B5EF4-FFF2-40B4-BE49-F238E27FC236}">
                <a16:creationId xmlns:a16="http://schemas.microsoft.com/office/drawing/2014/main" id="{0FFD6078-337B-68F2-C51E-7F7B7463ADEF}"/>
              </a:ext>
            </a:extLst>
          </p:cNvPr>
          <p:cNvSpPr>
            <a:spLocks noGrp="1"/>
          </p:cNvSpPr>
          <p:nvPr>
            <p:ph type="ftr" sz="quarter" idx="3"/>
          </p:nvPr>
        </p:nvSpPr>
        <p:spPr/>
        <p:txBody>
          <a:bodyPr/>
          <a:lstStyle/>
          <a:p>
            <a:r>
              <a:rPr lang="en-GB"/>
              <a:t>Victoria’s Path to Treaty</a:t>
            </a:r>
          </a:p>
        </p:txBody>
      </p:sp>
      <p:grpSp>
        <p:nvGrpSpPr>
          <p:cNvPr id="22" name="Group 21">
            <a:extLst>
              <a:ext uri="{FF2B5EF4-FFF2-40B4-BE49-F238E27FC236}">
                <a16:creationId xmlns:a16="http://schemas.microsoft.com/office/drawing/2014/main" id="{33A8983E-E06E-FDEC-267F-5E8139823716}"/>
              </a:ext>
            </a:extLst>
          </p:cNvPr>
          <p:cNvGrpSpPr/>
          <p:nvPr/>
        </p:nvGrpSpPr>
        <p:grpSpPr>
          <a:xfrm>
            <a:off x="5299331" y="6027304"/>
            <a:ext cx="6530139" cy="554097"/>
            <a:chOff x="-15137000" y="8213656"/>
            <a:chExt cx="6530139" cy="554097"/>
          </a:xfrm>
        </p:grpSpPr>
        <p:sp>
          <p:nvSpPr>
            <p:cNvPr id="5" name="Rectangle 4">
              <a:extLst>
                <a:ext uri="{FF2B5EF4-FFF2-40B4-BE49-F238E27FC236}">
                  <a16:creationId xmlns:a16="http://schemas.microsoft.com/office/drawing/2014/main" id="{220EDE35-5B15-236C-80CA-386A9FA1A491}"/>
                </a:ext>
              </a:extLst>
            </p:cNvPr>
            <p:cNvSpPr/>
            <p:nvPr/>
          </p:nvSpPr>
          <p:spPr>
            <a:xfrm>
              <a:off x="-15137000" y="8213656"/>
              <a:ext cx="6530139" cy="5540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6" name="TextBox 151">
              <a:extLst>
                <a:ext uri="{FF2B5EF4-FFF2-40B4-BE49-F238E27FC236}">
                  <a16:creationId xmlns:a16="http://schemas.microsoft.com/office/drawing/2014/main" id="{B1FAAD64-7FF5-B451-4110-78C861346108}"/>
                </a:ext>
              </a:extLst>
            </p:cNvPr>
            <p:cNvSpPr txBox="1">
              <a:spLocks/>
            </p:cNvSpPr>
            <p:nvPr/>
          </p:nvSpPr>
          <p:spPr>
            <a:xfrm>
              <a:off x="-15009605" y="8288043"/>
              <a:ext cx="1337886" cy="41549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prstClr val="black"/>
                  </a:solidFill>
                  <a:effectLst/>
                  <a:uLnTx/>
                  <a:uFillTx/>
                  <a:latin typeface="Arial"/>
                  <a:cs typeface="Arial"/>
                </a:rPr>
                <a:t>First Peoples’ Assembly</a:t>
              </a:r>
              <a:endParaRPr lang="en-AU" sz="1000" b="1" i="0" u="none" strike="noStrike" kern="1200" cap="none" spc="0" normalizeH="0" baseline="0" noProof="0">
                <a:ln>
                  <a:noFill/>
                </a:ln>
                <a:solidFill>
                  <a:prstClr val="black"/>
                </a:solidFill>
                <a:effectLst/>
                <a:uLnTx/>
                <a:uFillTx/>
                <a:latin typeface="Arial"/>
                <a:cs typeface="Arial"/>
              </a:endParaRPr>
            </a:p>
          </p:txBody>
        </p:sp>
        <p:grpSp>
          <p:nvGrpSpPr>
            <p:cNvPr id="7" name="Group 6">
              <a:extLst>
                <a:ext uri="{FF2B5EF4-FFF2-40B4-BE49-F238E27FC236}">
                  <a16:creationId xmlns:a16="http://schemas.microsoft.com/office/drawing/2014/main" id="{0CCFFB90-F568-ECCE-0FED-A98ADE7ECEFD}"/>
                </a:ext>
              </a:extLst>
            </p:cNvPr>
            <p:cNvGrpSpPr/>
            <p:nvPr/>
          </p:nvGrpSpPr>
          <p:grpSpPr>
            <a:xfrm>
              <a:off x="-10480821" y="8300078"/>
              <a:ext cx="119551" cy="349826"/>
              <a:chOff x="-10480821" y="8300078"/>
              <a:chExt cx="119551" cy="349826"/>
            </a:xfrm>
          </p:grpSpPr>
          <p:cxnSp>
            <p:nvCxnSpPr>
              <p:cNvPr id="20" name="Straight Connector 19">
                <a:extLst>
                  <a:ext uri="{FF2B5EF4-FFF2-40B4-BE49-F238E27FC236}">
                    <a16:creationId xmlns:a16="http://schemas.microsoft.com/office/drawing/2014/main" id="{E09E37D7-8A74-0E57-8FB6-D931420A7F3B}"/>
                  </a:ext>
                </a:extLst>
              </p:cNvPr>
              <p:cNvCxnSpPr>
                <a:cxnSpLocks/>
              </p:cNvCxnSpPr>
              <p:nvPr/>
            </p:nvCxnSpPr>
            <p:spPr>
              <a:xfrm flipH="1" flipV="1">
                <a:off x="-10421045" y="8300078"/>
                <a:ext cx="2" cy="330755"/>
              </a:xfrm>
              <a:prstGeom prst="line">
                <a:avLst/>
              </a:prstGeom>
              <a:solidFill>
                <a:srgbClr val="FFC000"/>
              </a:solidFill>
              <a:ln w="28575" cap="rnd">
                <a:solidFill>
                  <a:srgbClr val="009F90"/>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5484025-1788-2E53-611C-FB96338627DF}"/>
                  </a:ext>
                </a:extLst>
              </p:cNvPr>
              <p:cNvSpPr>
                <a:spLocks noChangeAspect="1"/>
              </p:cNvSpPr>
              <p:nvPr/>
            </p:nvSpPr>
            <p:spPr>
              <a:xfrm>
                <a:off x="-10480821" y="8530967"/>
                <a:ext cx="119551" cy="118937"/>
              </a:xfrm>
              <a:prstGeom prst="ellipse">
                <a:avLst/>
              </a:prstGeom>
              <a:solidFill>
                <a:srgbClr val="009F9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VIC Light" panose="00000400000000000000" pitchFamily="2" charset="0"/>
                  <a:ea typeface="+mn-ea"/>
                  <a:cs typeface="+mn-cs"/>
                </a:endParaRPr>
              </a:p>
            </p:txBody>
          </p:sp>
        </p:grpSp>
        <p:grpSp>
          <p:nvGrpSpPr>
            <p:cNvPr id="8" name="Group 7">
              <a:extLst>
                <a:ext uri="{FF2B5EF4-FFF2-40B4-BE49-F238E27FC236}">
                  <a16:creationId xmlns:a16="http://schemas.microsoft.com/office/drawing/2014/main" id="{8C3208BE-C979-C76C-2F7B-BFC62354A3D9}"/>
                </a:ext>
              </a:extLst>
            </p:cNvPr>
            <p:cNvGrpSpPr/>
            <p:nvPr/>
          </p:nvGrpSpPr>
          <p:grpSpPr>
            <a:xfrm>
              <a:off x="-11941641" y="8323615"/>
              <a:ext cx="119551" cy="349826"/>
              <a:chOff x="-11941641" y="8323615"/>
              <a:chExt cx="119551" cy="349826"/>
            </a:xfrm>
          </p:grpSpPr>
          <p:cxnSp>
            <p:nvCxnSpPr>
              <p:cNvPr id="18" name="Straight Connector 17">
                <a:extLst>
                  <a:ext uri="{FF2B5EF4-FFF2-40B4-BE49-F238E27FC236}">
                    <a16:creationId xmlns:a16="http://schemas.microsoft.com/office/drawing/2014/main" id="{2E8CB483-F194-8100-80AC-A35909AAAC0A}"/>
                  </a:ext>
                </a:extLst>
              </p:cNvPr>
              <p:cNvCxnSpPr>
                <a:cxnSpLocks/>
              </p:cNvCxnSpPr>
              <p:nvPr/>
            </p:nvCxnSpPr>
            <p:spPr>
              <a:xfrm flipH="1" flipV="1">
                <a:off x="-11881865" y="8323615"/>
                <a:ext cx="2" cy="330755"/>
              </a:xfrm>
              <a:prstGeom prst="line">
                <a:avLst/>
              </a:prstGeom>
              <a:solidFill>
                <a:srgbClr val="FFC000"/>
              </a:solidFill>
              <a:ln w="28575" cap="rnd">
                <a:solidFill>
                  <a:srgbClr val="00F6DF"/>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82CBE16C-44F1-80C6-ED8B-9C4C8A567B2C}"/>
                  </a:ext>
                </a:extLst>
              </p:cNvPr>
              <p:cNvSpPr>
                <a:spLocks noChangeAspect="1"/>
              </p:cNvSpPr>
              <p:nvPr/>
            </p:nvSpPr>
            <p:spPr>
              <a:xfrm>
                <a:off x="-11941641" y="8554504"/>
                <a:ext cx="119551" cy="118937"/>
              </a:xfrm>
              <a:prstGeom prst="ellipse">
                <a:avLst/>
              </a:prstGeom>
              <a:solidFill>
                <a:srgbClr val="00F6D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VIC Light" panose="00000400000000000000" pitchFamily="2" charset="0"/>
                  <a:ea typeface="+mn-ea"/>
                  <a:cs typeface="+mn-cs"/>
                </a:endParaRPr>
              </a:p>
            </p:txBody>
          </p:sp>
        </p:grpSp>
        <p:grpSp>
          <p:nvGrpSpPr>
            <p:cNvPr id="9" name="Group 8">
              <a:extLst>
                <a:ext uri="{FF2B5EF4-FFF2-40B4-BE49-F238E27FC236}">
                  <a16:creationId xmlns:a16="http://schemas.microsoft.com/office/drawing/2014/main" id="{D3CDC03C-660D-B961-C13C-7D12CBDA55B8}"/>
                </a:ext>
              </a:extLst>
            </p:cNvPr>
            <p:cNvGrpSpPr/>
            <p:nvPr/>
          </p:nvGrpSpPr>
          <p:grpSpPr>
            <a:xfrm>
              <a:off x="-13498097" y="8323615"/>
              <a:ext cx="119551" cy="349826"/>
              <a:chOff x="-13498097" y="8323615"/>
              <a:chExt cx="119551" cy="349826"/>
            </a:xfrm>
          </p:grpSpPr>
          <p:cxnSp>
            <p:nvCxnSpPr>
              <p:cNvPr id="16" name="Straight Connector 15">
                <a:extLst>
                  <a:ext uri="{FF2B5EF4-FFF2-40B4-BE49-F238E27FC236}">
                    <a16:creationId xmlns:a16="http://schemas.microsoft.com/office/drawing/2014/main" id="{9F75C7D5-72CA-144F-22D8-8DA93DE52F56}"/>
                  </a:ext>
                </a:extLst>
              </p:cNvPr>
              <p:cNvCxnSpPr>
                <a:cxnSpLocks/>
              </p:cNvCxnSpPr>
              <p:nvPr/>
            </p:nvCxnSpPr>
            <p:spPr>
              <a:xfrm flipH="1" flipV="1">
                <a:off x="-13438321" y="8323615"/>
                <a:ext cx="2" cy="330755"/>
              </a:xfrm>
              <a:prstGeom prst="line">
                <a:avLst/>
              </a:prstGeom>
              <a:solidFill>
                <a:srgbClr val="FFC000"/>
              </a:solidFill>
              <a:ln w="28575" cap="rnd">
                <a:solidFill>
                  <a:srgbClr val="0070C0"/>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94B2CBF3-5A33-CE28-8284-88AC6E243244}"/>
                  </a:ext>
                </a:extLst>
              </p:cNvPr>
              <p:cNvSpPr>
                <a:spLocks noChangeAspect="1"/>
              </p:cNvSpPr>
              <p:nvPr/>
            </p:nvSpPr>
            <p:spPr>
              <a:xfrm>
                <a:off x="-13498097" y="8554504"/>
                <a:ext cx="119551" cy="118937"/>
              </a:xfrm>
              <a:prstGeom prst="ellipse">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VIC Light" panose="00000400000000000000" pitchFamily="2" charset="0"/>
                  <a:ea typeface="+mn-ea"/>
                  <a:cs typeface="+mn-cs"/>
                </a:endParaRPr>
              </a:p>
            </p:txBody>
          </p:sp>
        </p:grpSp>
        <p:grpSp>
          <p:nvGrpSpPr>
            <p:cNvPr id="10" name="Group 9">
              <a:extLst>
                <a:ext uri="{FF2B5EF4-FFF2-40B4-BE49-F238E27FC236}">
                  <a16:creationId xmlns:a16="http://schemas.microsoft.com/office/drawing/2014/main" id="{4B5E0071-1B12-2C17-3DBB-9134F4AA4DB6}"/>
                </a:ext>
              </a:extLst>
            </p:cNvPr>
            <p:cNvGrpSpPr/>
            <p:nvPr/>
          </p:nvGrpSpPr>
          <p:grpSpPr>
            <a:xfrm>
              <a:off x="-15032987" y="8300078"/>
              <a:ext cx="119551" cy="387740"/>
              <a:chOff x="-15032987" y="8300078"/>
              <a:chExt cx="119551" cy="387740"/>
            </a:xfrm>
          </p:grpSpPr>
          <p:cxnSp>
            <p:nvCxnSpPr>
              <p:cNvPr id="14" name="Straight Connector 13">
                <a:extLst>
                  <a:ext uri="{FF2B5EF4-FFF2-40B4-BE49-F238E27FC236}">
                    <a16:creationId xmlns:a16="http://schemas.microsoft.com/office/drawing/2014/main" id="{54B9FB4C-1CEF-4107-F8D1-8683FF175940}"/>
                  </a:ext>
                </a:extLst>
              </p:cNvPr>
              <p:cNvCxnSpPr>
                <a:cxnSpLocks/>
              </p:cNvCxnSpPr>
              <p:nvPr/>
            </p:nvCxnSpPr>
            <p:spPr>
              <a:xfrm flipH="1" flipV="1">
                <a:off x="-14987092" y="8300078"/>
                <a:ext cx="2" cy="330755"/>
              </a:xfrm>
              <a:prstGeom prst="line">
                <a:avLst/>
              </a:prstGeom>
              <a:solidFill>
                <a:srgbClr val="FFC000"/>
              </a:solidFill>
              <a:ln w="28575" cap="rnd">
                <a:solidFill>
                  <a:srgbClr val="B9E3FF"/>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9E6BCF3E-3CDF-17D6-361C-CC5BAC5DCAD2}"/>
                  </a:ext>
                </a:extLst>
              </p:cNvPr>
              <p:cNvSpPr>
                <a:spLocks noChangeAspect="1"/>
              </p:cNvSpPr>
              <p:nvPr/>
            </p:nvSpPr>
            <p:spPr>
              <a:xfrm>
                <a:off x="-15032987" y="8568881"/>
                <a:ext cx="119551" cy="118937"/>
              </a:xfrm>
              <a:prstGeom prst="ellipse">
                <a:avLst/>
              </a:prstGeom>
              <a:solidFill>
                <a:srgbClr val="B9E3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VIC Light" panose="00000400000000000000" pitchFamily="2" charset="0"/>
                  <a:ea typeface="+mn-ea"/>
                  <a:cs typeface="+mn-cs"/>
                </a:endParaRPr>
              </a:p>
            </p:txBody>
          </p:sp>
        </p:grpSp>
        <p:sp>
          <p:nvSpPr>
            <p:cNvPr id="11" name="TextBox 187">
              <a:extLst>
                <a:ext uri="{FF2B5EF4-FFF2-40B4-BE49-F238E27FC236}">
                  <a16:creationId xmlns:a16="http://schemas.microsoft.com/office/drawing/2014/main" id="{A732033E-A824-574F-EC78-E365E6D08CAA}"/>
                </a:ext>
              </a:extLst>
            </p:cNvPr>
            <p:cNvSpPr txBox="1">
              <a:spLocks/>
            </p:cNvSpPr>
            <p:nvPr/>
          </p:nvSpPr>
          <p:spPr>
            <a:xfrm>
              <a:off x="-13378546" y="8372682"/>
              <a:ext cx="1337886" cy="24622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prstClr val="black"/>
                  </a:solidFill>
                  <a:effectLst/>
                  <a:uLnTx/>
                  <a:uFillTx/>
                  <a:latin typeface="Arial"/>
                  <a:cs typeface="Arial"/>
                </a:rPr>
                <a:t>Legislation</a:t>
              </a:r>
              <a:endParaRPr lang="en-AU" sz="1000" b="1" i="0" u="none" strike="noStrike" kern="1200" cap="none" spc="0" normalizeH="0" baseline="0" noProof="0">
                <a:ln>
                  <a:noFill/>
                </a:ln>
                <a:solidFill>
                  <a:prstClr val="black"/>
                </a:solidFill>
                <a:effectLst/>
                <a:uLnTx/>
                <a:uFillTx/>
                <a:latin typeface="Arial"/>
                <a:cs typeface="Arial"/>
              </a:endParaRPr>
            </a:p>
          </p:txBody>
        </p:sp>
        <p:sp>
          <p:nvSpPr>
            <p:cNvPr id="12" name="TextBox 188">
              <a:extLst>
                <a:ext uri="{FF2B5EF4-FFF2-40B4-BE49-F238E27FC236}">
                  <a16:creationId xmlns:a16="http://schemas.microsoft.com/office/drawing/2014/main" id="{C1272FAD-55A1-4221-9FC8-B2E1548BF064}"/>
                </a:ext>
              </a:extLst>
            </p:cNvPr>
            <p:cNvSpPr txBox="1">
              <a:spLocks/>
            </p:cNvSpPr>
            <p:nvPr/>
          </p:nvSpPr>
          <p:spPr>
            <a:xfrm>
              <a:off x="-11890461" y="8372682"/>
              <a:ext cx="1337886" cy="24622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prstClr val="black"/>
                  </a:solidFill>
                  <a:effectLst/>
                  <a:uLnTx/>
                  <a:uFillTx/>
                  <a:latin typeface="Arial"/>
                  <a:cs typeface="Arial"/>
                </a:rPr>
                <a:t>Treaty elements</a:t>
              </a:r>
              <a:endParaRPr lang="en-AU" sz="1000" b="1" i="0" u="none" strike="noStrike" kern="1200" cap="none" spc="0" normalizeH="0" baseline="0" noProof="0">
                <a:ln>
                  <a:noFill/>
                </a:ln>
                <a:solidFill>
                  <a:prstClr val="black"/>
                </a:solidFill>
                <a:effectLst/>
                <a:uLnTx/>
                <a:uFillTx/>
                <a:latin typeface="Arial"/>
                <a:cs typeface="Arial"/>
              </a:endParaRPr>
            </a:p>
          </p:txBody>
        </p:sp>
        <p:sp>
          <p:nvSpPr>
            <p:cNvPr id="13" name="TextBox 194">
              <a:extLst>
                <a:ext uri="{FF2B5EF4-FFF2-40B4-BE49-F238E27FC236}">
                  <a16:creationId xmlns:a16="http://schemas.microsoft.com/office/drawing/2014/main" id="{DE2227DF-679C-0B68-F2C3-06896FB673D5}"/>
                </a:ext>
              </a:extLst>
            </p:cNvPr>
            <p:cNvSpPr txBox="1">
              <a:spLocks/>
            </p:cNvSpPr>
            <p:nvPr/>
          </p:nvSpPr>
          <p:spPr>
            <a:xfrm>
              <a:off x="-10333097" y="8272200"/>
              <a:ext cx="1457437" cy="24622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009F90"/>
                  </a:solidFill>
                  <a:effectLst/>
                  <a:uLnTx/>
                  <a:uFillTx/>
                  <a:latin typeface="Arial"/>
                  <a:cs typeface="Arial"/>
                </a:rPr>
                <a:t> Treaty negotiations</a:t>
              </a:r>
              <a:endParaRPr lang="en-AU" sz="1000" b="1" i="0" u="none" strike="noStrike" kern="1200" cap="none" spc="0" normalizeH="0" baseline="0" noProof="0">
                <a:ln>
                  <a:noFill/>
                </a:ln>
                <a:solidFill>
                  <a:srgbClr val="009F90"/>
                </a:solidFill>
                <a:effectLst/>
                <a:uLnTx/>
                <a:uFillTx/>
                <a:latin typeface="Arial"/>
                <a:cs typeface="Arial"/>
              </a:endParaRPr>
            </a:p>
          </p:txBody>
        </p:sp>
      </p:grpSp>
      <p:cxnSp>
        <p:nvCxnSpPr>
          <p:cNvPr id="24" name="Straight Connector 23">
            <a:extLst>
              <a:ext uri="{FF2B5EF4-FFF2-40B4-BE49-F238E27FC236}">
                <a16:creationId xmlns:a16="http://schemas.microsoft.com/office/drawing/2014/main" id="{B3B56251-0A02-B231-613D-C608C7C2D913}"/>
              </a:ext>
            </a:extLst>
          </p:cNvPr>
          <p:cNvCxnSpPr>
            <a:cxnSpLocks/>
          </p:cNvCxnSpPr>
          <p:nvPr/>
        </p:nvCxnSpPr>
        <p:spPr>
          <a:xfrm flipH="1" flipV="1">
            <a:off x="6199022" y="5251398"/>
            <a:ext cx="2" cy="329300"/>
          </a:xfrm>
          <a:prstGeom prst="line">
            <a:avLst/>
          </a:prstGeom>
          <a:solidFill>
            <a:srgbClr val="FFC000"/>
          </a:solidFill>
          <a:ln w="28575" cap="rnd">
            <a:solidFill>
              <a:srgbClr val="00F6DF"/>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4649DB62-D172-01ED-8BBD-F64F0E87CAE6}"/>
              </a:ext>
            </a:extLst>
          </p:cNvPr>
          <p:cNvSpPr>
            <a:spLocks noChangeAspect="1"/>
          </p:cNvSpPr>
          <p:nvPr/>
        </p:nvSpPr>
        <p:spPr>
          <a:xfrm>
            <a:off x="6140949" y="5516216"/>
            <a:ext cx="119025" cy="118414"/>
          </a:xfrm>
          <a:prstGeom prst="ellipse">
            <a:avLst/>
          </a:prstGeom>
          <a:solidFill>
            <a:srgbClr val="00F6D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BA26C836-5F7F-36F9-9922-397D74269976}"/>
              </a:ext>
            </a:extLst>
          </p:cNvPr>
          <p:cNvCxnSpPr>
            <a:cxnSpLocks/>
          </p:cNvCxnSpPr>
          <p:nvPr/>
        </p:nvCxnSpPr>
        <p:spPr>
          <a:xfrm flipH="1" flipV="1">
            <a:off x="2740545" y="3563182"/>
            <a:ext cx="2" cy="330755"/>
          </a:xfrm>
          <a:prstGeom prst="line">
            <a:avLst/>
          </a:prstGeom>
          <a:solidFill>
            <a:srgbClr val="FFC000"/>
          </a:solidFill>
          <a:ln w="28575" cap="rnd">
            <a:solidFill>
              <a:srgbClr val="B9E3FF"/>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927EE85-8DCD-F83E-1B2B-AEE978FF1ABC}"/>
              </a:ext>
            </a:extLst>
          </p:cNvPr>
          <p:cNvSpPr>
            <a:spLocks noChangeAspect="1"/>
          </p:cNvSpPr>
          <p:nvPr/>
        </p:nvSpPr>
        <p:spPr>
          <a:xfrm>
            <a:off x="2680273" y="3831985"/>
            <a:ext cx="119551" cy="118937"/>
          </a:xfrm>
          <a:prstGeom prst="ellipse">
            <a:avLst/>
          </a:prstGeom>
          <a:solidFill>
            <a:srgbClr val="B9E3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VIC Light" panose="00000400000000000000" pitchFamily="2" charset="0"/>
              <a:ea typeface="+mn-ea"/>
              <a:cs typeface="+mn-cs"/>
            </a:endParaRPr>
          </a:p>
        </p:txBody>
      </p:sp>
      <p:cxnSp>
        <p:nvCxnSpPr>
          <p:cNvPr id="32" name="Straight Connector 31">
            <a:extLst>
              <a:ext uri="{FF2B5EF4-FFF2-40B4-BE49-F238E27FC236}">
                <a16:creationId xmlns:a16="http://schemas.microsoft.com/office/drawing/2014/main" id="{E36A043B-E26F-7582-39F5-5A353F9F7B1B}"/>
              </a:ext>
            </a:extLst>
          </p:cNvPr>
          <p:cNvCxnSpPr>
            <a:cxnSpLocks/>
          </p:cNvCxnSpPr>
          <p:nvPr/>
        </p:nvCxnSpPr>
        <p:spPr>
          <a:xfrm flipH="1" flipV="1">
            <a:off x="5681079" y="3505538"/>
            <a:ext cx="2" cy="329301"/>
          </a:xfrm>
          <a:prstGeom prst="line">
            <a:avLst/>
          </a:prstGeom>
          <a:solidFill>
            <a:srgbClr val="FFC000"/>
          </a:solidFill>
          <a:ln w="28575" cap="rnd">
            <a:solidFill>
              <a:srgbClr val="0070C0"/>
            </a:solidFill>
            <a:round/>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035B053-B438-210D-E911-90EFF26814ED}"/>
              </a:ext>
            </a:extLst>
          </p:cNvPr>
          <p:cNvCxnSpPr>
            <a:cxnSpLocks/>
          </p:cNvCxnSpPr>
          <p:nvPr/>
        </p:nvCxnSpPr>
        <p:spPr>
          <a:xfrm flipH="1" flipV="1">
            <a:off x="9555412" y="1909785"/>
            <a:ext cx="2" cy="330755"/>
          </a:xfrm>
          <a:prstGeom prst="line">
            <a:avLst/>
          </a:prstGeom>
          <a:solidFill>
            <a:srgbClr val="FFC000"/>
          </a:solidFill>
          <a:ln w="28575" cap="rnd">
            <a:solidFill>
              <a:srgbClr val="B9E3FF"/>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34762AC0-5A97-84C7-301B-17D0BF8CC501}"/>
              </a:ext>
            </a:extLst>
          </p:cNvPr>
          <p:cNvSpPr>
            <a:spLocks noChangeAspect="1"/>
          </p:cNvSpPr>
          <p:nvPr/>
        </p:nvSpPr>
        <p:spPr>
          <a:xfrm>
            <a:off x="9495140" y="2178588"/>
            <a:ext cx="119551" cy="118937"/>
          </a:xfrm>
          <a:prstGeom prst="ellipse">
            <a:avLst/>
          </a:prstGeom>
          <a:solidFill>
            <a:srgbClr val="B9E3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VIC Light" panose="00000400000000000000" pitchFamily="2" charset="0"/>
              <a:ea typeface="+mn-ea"/>
              <a:cs typeface="+mn-cs"/>
            </a:endParaRPr>
          </a:p>
        </p:txBody>
      </p:sp>
      <p:cxnSp>
        <p:nvCxnSpPr>
          <p:cNvPr id="37" name="Straight Connector 36">
            <a:extLst>
              <a:ext uri="{FF2B5EF4-FFF2-40B4-BE49-F238E27FC236}">
                <a16:creationId xmlns:a16="http://schemas.microsoft.com/office/drawing/2014/main" id="{19B78B51-9E45-D5C4-7972-605898927556}"/>
              </a:ext>
            </a:extLst>
          </p:cNvPr>
          <p:cNvCxnSpPr>
            <a:cxnSpLocks/>
          </p:cNvCxnSpPr>
          <p:nvPr/>
        </p:nvCxnSpPr>
        <p:spPr>
          <a:xfrm flipH="1" flipV="1">
            <a:off x="4236512" y="1908662"/>
            <a:ext cx="2" cy="329300"/>
          </a:xfrm>
          <a:prstGeom prst="line">
            <a:avLst/>
          </a:prstGeom>
          <a:solidFill>
            <a:srgbClr val="FFC000"/>
          </a:solidFill>
          <a:ln w="28575" cap="rnd">
            <a:solidFill>
              <a:srgbClr val="00F6DF"/>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70EC0FC0-E449-B064-9E0A-E83678C84B03}"/>
              </a:ext>
            </a:extLst>
          </p:cNvPr>
          <p:cNvSpPr>
            <a:spLocks noChangeAspect="1"/>
          </p:cNvSpPr>
          <p:nvPr/>
        </p:nvSpPr>
        <p:spPr>
          <a:xfrm>
            <a:off x="4178439" y="2173480"/>
            <a:ext cx="119025" cy="118414"/>
          </a:xfrm>
          <a:prstGeom prst="ellipse">
            <a:avLst/>
          </a:prstGeom>
          <a:solidFill>
            <a:srgbClr val="00F6D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cxnSp>
        <p:nvCxnSpPr>
          <p:cNvPr id="39" name="Straight Connector 38">
            <a:extLst>
              <a:ext uri="{FF2B5EF4-FFF2-40B4-BE49-F238E27FC236}">
                <a16:creationId xmlns:a16="http://schemas.microsoft.com/office/drawing/2014/main" id="{37651DE9-5BE7-975B-5517-EC56047E46A8}"/>
              </a:ext>
            </a:extLst>
          </p:cNvPr>
          <p:cNvCxnSpPr>
            <a:cxnSpLocks/>
          </p:cNvCxnSpPr>
          <p:nvPr/>
        </p:nvCxnSpPr>
        <p:spPr>
          <a:xfrm flipH="1" flipV="1">
            <a:off x="1533568" y="1879907"/>
            <a:ext cx="2" cy="329300"/>
          </a:xfrm>
          <a:prstGeom prst="line">
            <a:avLst/>
          </a:prstGeom>
          <a:solidFill>
            <a:srgbClr val="FFC000"/>
          </a:solidFill>
          <a:ln w="28575" cap="rnd">
            <a:solidFill>
              <a:srgbClr val="00F6DF"/>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5CAA1D9D-5D88-1497-4991-3B0F5A122F27}"/>
              </a:ext>
            </a:extLst>
          </p:cNvPr>
          <p:cNvSpPr>
            <a:spLocks noChangeAspect="1"/>
          </p:cNvSpPr>
          <p:nvPr/>
        </p:nvSpPr>
        <p:spPr>
          <a:xfrm>
            <a:off x="1475495" y="2144725"/>
            <a:ext cx="119025" cy="118414"/>
          </a:xfrm>
          <a:prstGeom prst="ellipse">
            <a:avLst/>
          </a:prstGeom>
          <a:solidFill>
            <a:srgbClr val="00F6D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id="{81C5AA99-A37D-C5D5-84C7-56D575A2B22B}"/>
              </a:ext>
            </a:extLst>
          </p:cNvPr>
          <p:cNvSpPr>
            <a:spLocks noChangeAspect="1"/>
          </p:cNvSpPr>
          <p:nvPr/>
        </p:nvSpPr>
        <p:spPr>
          <a:xfrm>
            <a:off x="5617106" y="3835186"/>
            <a:ext cx="119025" cy="118414"/>
          </a:xfrm>
          <a:prstGeom prst="ellipse">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4" name="Oval 43">
            <a:extLst>
              <a:ext uri="{FF2B5EF4-FFF2-40B4-BE49-F238E27FC236}">
                <a16:creationId xmlns:a16="http://schemas.microsoft.com/office/drawing/2014/main" id="{DB38AF7C-AF68-387E-7ED7-CD7AD792B951}"/>
              </a:ext>
            </a:extLst>
          </p:cNvPr>
          <p:cNvSpPr>
            <a:spLocks noChangeAspect="1"/>
          </p:cNvSpPr>
          <p:nvPr/>
        </p:nvSpPr>
        <p:spPr>
          <a:xfrm>
            <a:off x="8140332" y="3827997"/>
            <a:ext cx="119025" cy="118414"/>
          </a:xfrm>
          <a:prstGeom prst="ellipse">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cxnSp>
        <p:nvCxnSpPr>
          <p:cNvPr id="45" name="Straight Connector 44">
            <a:extLst>
              <a:ext uri="{FF2B5EF4-FFF2-40B4-BE49-F238E27FC236}">
                <a16:creationId xmlns:a16="http://schemas.microsoft.com/office/drawing/2014/main" id="{0517D5CF-C1A1-C9F5-751B-6D31B33EEB25}"/>
              </a:ext>
            </a:extLst>
          </p:cNvPr>
          <p:cNvCxnSpPr>
            <a:cxnSpLocks/>
          </p:cNvCxnSpPr>
          <p:nvPr/>
        </p:nvCxnSpPr>
        <p:spPr>
          <a:xfrm flipH="1" flipV="1">
            <a:off x="3798003" y="5251397"/>
            <a:ext cx="2" cy="329300"/>
          </a:xfrm>
          <a:prstGeom prst="line">
            <a:avLst/>
          </a:prstGeom>
          <a:solidFill>
            <a:srgbClr val="FFC000"/>
          </a:solidFill>
          <a:ln w="28575" cap="rnd">
            <a:solidFill>
              <a:srgbClr val="00F6DF"/>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6F886142-CD10-E70D-E352-69B22E7A2696}"/>
              </a:ext>
            </a:extLst>
          </p:cNvPr>
          <p:cNvSpPr>
            <a:spLocks noChangeAspect="1"/>
          </p:cNvSpPr>
          <p:nvPr/>
        </p:nvSpPr>
        <p:spPr>
          <a:xfrm>
            <a:off x="3739930" y="5516215"/>
            <a:ext cx="119025" cy="118414"/>
          </a:xfrm>
          <a:prstGeom prst="ellipse">
            <a:avLst/>
          </a:prstGeom>
          <a:solidFill>
            <a:srgbClr val="00F6D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2397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16E710-81AB-4390-F60C-C04F21EB02E9}"/>
              </a:ext>
            </a:extLst>
          </p:cNvPr>
          <p:cNvSpPr>
            <a:spLocks noGrp="1"/>
          </p:cNvSpPr>
          <p:nvPr>
            <p:ph type="ftr" sz="quarter" idx="3"/>
          </p:nvPr>
        </p:nvSpPr>
        <p:spPr/>
        <p:txBody>
          <a:bodyPr/>
          <a:lstStyle/>
          <a:p>
            <a:r>
              <a:rPr lang="en-GB"/>
              <a:t>Victoria’s Path to Treaty</a:t>
            </a:r>
          </a:p>
        </p:txBody>
      </p:sp>
      <p:sp>
        <p:nvSpPr>
          <p:cNvPr id="6" name="Title 5">
            <a:extLst>
              <a:ext uri="{FF2B5EF4-FFF2-40B4-BE49-F238E27FC236}">
                <a16:creationId xmlns:a16="http://schemas.microsoft.com/office/drawing/2014/main" id="{C4A5BE01-CBA2-1E16-71E7-BDE781FE9DC7}"/>
              </a:ext>
            </a:extLst>
          </p:cNvPr>
          <p:cNvSpPr>
            <a:spLocks noGrp="1"/>
          </p:cNvSpPr>
          <p:nvPr>
            <p:ph type="title"/>
          </p:nvPr>
        </p:nvSpPr>
        <p:spPr/>
        <p:txBody>
          <a:bodyPr/>
          <a:lstStyle/>
          <a:p>
            <a:r>
              <a:rPr lang="en-US"/>
              <a:t>How Treaty is being negotiated</a:t>
            </a:r>
            <a:endParaRPr lang="en-AU"/>
          </a:p>
        </p:txBody>
      </p:sp>
      <p:pic>
        <p:nvPicPr>
          <p:cNvPr id="8" name="Content Placeholder 5" descr="A group of people sitting at a podium&#10;&#10;Description automatically generated">
            <a:extLst>
              <a:ext uri="{FF2B5EF4-FFF2-40B4-BE49-F238E27FC236}">
                <a16:creationId xmlns:a16="http://schemas.microsoft.com/office/drawing/2014/main" id="{C19E3613-713A-28A8-5D10-742FC0112D3E}"/>
              </a:ext>
            </a:extLst>
          </p:cNvPr>
          <p:cNvPicPr>
            <a:picLocks noGrp="1" noChangeAspect="1"/>
          </p:cNvPicPr>
          <p:nvPr>
            <p:ph sz="half" idx="11"/>
          </p:nvPr>
        </p:nvPicPr>
        <p:blipFill>
          <a:blip r:embed="rId3" cstate="screen">
            <a:extLst>
              <a:ext uri="{28A0092B-C50C-407E-A947-70E740481C1C}">
                <a14:useLocalDpi xmlns:a14="http://schemas.microsoft.com/office/drawing/2010/main"/>
              </a:ext>
            </a:extLst>
          </a:blip>
          <a:stretch>
            <a:fillRect/>
          </a:stretch>
        </p:blipFill>
        <p:spPr>
          <a:xfrm>
            <a:off x="6275388" y="2355255"/>
            <a:ext cx="5556250" cy="3703240"/>
          </a:xfrm>
          <a:prstGeom prst="rect">
            <a:avLst/>
          </a:prstGeom>
        </p:spPr>
      </p:pic>
      <p:sp>
        <p:nvSpPr>
          <p:cNvPr id="3" name="Content Placeholder 6">
            <a:extLst>
              <a:ext uri="{FF2B5EF4-FFF2-40B4-BE49-F238E27FC236}">
                <a16:creationId xmlns:a16="http://schemas.microsoft.com/office/drawing/2014/main" id="{AD4D6D76-3699-38AA-5C8E-D94F4201D8FA}"/>
              </a:ext>
            </a:extLst>
          </p:cNvPr>
          <p:cNvSpPr txBox="1">
            <a:spLocks/>
          </p:cNvSpPr>
          <p:nvPr/>
        </p:nvSpPr>
        <p:spPr>
          <a:xfrm>
            <a:off x="347638" y="1772451"/>
            <a:ext cx="5568975" cy="4633913"/>
          </a:xfrm>
          <a:prstGeom prst="rect">
            <a:avLst/>
          </a:prstGeom>
        </p:spPr>
        <p:txBody>
          <a:bodyPr vert="horz" lIns="0" tIns="0" rIns="0" bIns="0" rtlCol="0">
            <a:noAutofit/>
          </a:bodyPr>
          <a:lstStyle>
            <a:lvl1pPr marL="0" indent="0" algn="l" defTabSz="914354" rtl="0" eaLnBrk="1" latinLnBrk="0" hangingPunct="1">
              <a:lnSpc>
                <a:spcPct val="100000"/>
              </a:lnSpc>
              <a:spcBef>
                <a:spcPts val="0"/>
              </a:spcBef>
              <a:spcAft>
                <a:spcPts val="1200"/>
              </a:spcAft>
              <a:buFont typeface="Arial" panose="020B0604020202020204" pitchFamily="34" charset="0"/>
              <a:buNone/>
              <a:defRPr sz="2000" b="0" i="0" kern="1200">
                <a:solidFill>
                  <a:schemeClr val="accent1"/>
                </a:solidFill>
                <a:latin typeface="+mn-lt"/>
                <a:ea typeface="+mn-ea"/>
                <a:cs typeface="+mn-cs"/>
              </a:defRPr>
            </a:lvl1pPr>
            <a:lvl2pPr marL="0" indent="0" algn="l" defTabSz="914354"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mn-ea"/>
                <a:cs typeface="+mn-cs"/>
              </a:defRPr>
            </a:lvl2pPr>
            <a:lvl3pPr marL="285750" indent="-285750" algn="l" defTabSz="914354"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mn-lt"/>
                <a:ea typeface="+mn-ea"/>
                <a:cs typeface="+mn-cs"/>
              </a:defRPr>
            </a:lvl3pPr>
            <a:lvl4pPr marL="359991" indent="-179996" algn="l" defTabSz="914354" rtl="0" eaLnBrk="1" latinLnBrk="0" hangingPunct="1">
              <a:lnSpc>
                <a:spcPct val="100000"/>
              </a:lnSpc>
              <a:spcBef>
                <a:spcPts val="0"/>
              </a:spcBef>
              <a:spcAft>
                <a:spcPts val="600"/>
              </a:spcAft>
              <a:buFont typeface="Arial" panose="020B0604020202020204" pitchFamily="34" charset="0"/>
              <a:buChar char="•"/>
              <a:defRPr lang="en-GB" sz="1800" b="0" i="0" kern="1200">
                <a:solidFill>
                  <a:schemeClr val="tx1"/>
                </a:solidFill>
                <a:latin typeface="+mn-lt"/>
                <a:ea typeface="+mn-ea"/>
                <a:cs typeface="+mn-cs"/>
              </a:defRPr>
            </a:lvl4pPr>
            <a:lvl5pPr marL="539987" indent="-179996" algn="l" defTabSz="914354"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mn-lt"/>
                <a:ea typeface="+mn-ea"/>
                <a:cs typeface="+mn-cs"/>
              </a:defRPr>
            </a:lvl5pPr>
            <a:lvl6pPr marL="719982" indent="-179996" algn="l" defTabSz="914354" rtl="0" eaLnBrk="1" latinLnBrk="0" hangingPunct="1">
              <a:lnSpc>
                <a:spcPct val="90000"/>
              </a:lnSpc>
              <a:spcBef>
                <a:spcPts val="0"/>
              </a:spcBef>
              <a:spcAft>
                <a:spcPts val="600"/>
              </a:spcAft>
              <a:buFont typeface="Arial" panose="020B0604020202020204" pitchFamily="34" charset="0"/>
              <a:buChar char="•"/>
              <a:defRPr sz="1200" b="0" i="0" kern="1200">
                <a:solidFill>
                  <a:schemeClr val="tx1"/>
                </a:solidFill>
                <a:latin typeface="VIC" pitchFamily="2" charset="77"/>
                <a:ea typeface="+mn-ea"/>
                <a:cs typeface="+mn-cs"/>
              </a:defRPr>
            </a:lvl6pPr>
            <a:lvl7pPr marL="899978" indent="-179996" algn="l" defTabSz="914354"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VIC" pitchFamily="2" charset="77"/>
                <a:ea typeface="+mn-ea"/>
                <a:cs typeface="+mn-cs"/>
              </a:defRPr>
            </a:lvl7pPr>
            <a:lvl8pPr marL="1079973" indent="-179996" algn="l" defTabSz="914354"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VIC" pitchFamily="2" charset="77"/>
                <a:ea typeface="+mn-ea"/>
                <a:cs typeface="+mn-cs"/>
              </a:defRPr>
            </a:lvl8pPr>
            <a:lvl9pPr marL="1259969" indent="-179996" algn="l" defTabSz="914354"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VIC" pitchFamily="2" charset="77"/>
                <a:ea typeface="+mn-ea"/>
                <a:cs typeface="+mn-cs"/>
              </a:defRPr>
            </a:lvl9pPr>
          </a:lstStyle>
          <a:p>
            <a:pPr marL="285750" indent="-285750">
              <a:spcAft>
                <a:spcPts val="0"/>
              </a:spcAft>
              <a:buFont typeface="Arial" panose="020B0604020202020204" pitchFamily="34" charset="0"/>
              <a:buChar char="•"/>
            </a:pPr>
            <a:endParaRPr lang="en-AU" sz="1800" kern="100">
              <a:solidFill>
                <a:schemeClr val="tx1"/>
              </a:solidFill>
              <a:cs typeface="Times New Roman" panose="02020603050405020304" pitchFamily="18" charset="0"/>
            </a:endParaRPr>
          </a:p>
          <a:p>
            <a:pPr marL="285750" indent="-285750">
              <a:spcAft>
                <a:spcPts val="0"/>
              </a:spcAft>
              <a:buFont typeface="Arial" panose="020B0604020202020204" pitchFamily="34" charset="0"/>
              <a:buChar char="•"/>
            </a:pPr>
            <a:r>
              <a:rPr lang="en-AU" sz="1800" kern="100">
                <a:solidFill>
                  <a:schemeClr val="tx1"/>
                </a:solidFill>
                <a:cs typeface="Times New Roman" panose="02020603050405020304" pitchFamily="18" charset="0"/>
              </a:rPr>
              <a:t>The Victorian Government is represented by senior Department of Premier and Cabinet executives, and appointed Member Negotiators represent the First Peoples’ Assembly of Victoria.</a:t>
            </a:r>
          </a:p>
          <a:p>
            <a:pPr>
              <a:spcAft>
                <a:spcPts val="0"/>
              </a:spcAft>
            </a:pPr>
            <a:endParaRPr lang="en-AU" sz="1800" kern="100">
              <a:solidFill>
                <a:schemeClr val="tx1"/>
              </a:solidFill>
              <a:ea typeface="Aptos" panose="020B000402020202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AU" sz="1800" kern="100">
                <a:solidFill>
                  <a:schemeClr val="tx1"/>
                </a:solidFill>
                <a:ea typeface="Aptos" panose="020B0004020202020204" pitchFamily="34" charset="0"/>
                <a:cs typeface="Times New Roman" panose="02020603050405020304" pitchFamily="18" charset="0"/>
              </a:rPr>
              <a:t>The First Peoples’ Assembly of Victoria was established in 2018 and is the democratically elected body representing First Peoples in Statewide Treaty Negotiations. </a:t>
            </a:r>
          </a:p>
          <a:p>
            <a:pPr>
              <a:spcAft>
                <a:spcPts val="0"/>
              </a:spcAft>
            </a:pPr>
            <a:endParaRPr lang="en-AU" sz="1800" kern="100">
              <a:solidFill>
                <a:schemeClr val="tx1"/>
              </a:solidFill>
              <a:ea typeface="Aptos" panose="020B000402020202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AU" sz="1800" kern="100">
                <a:solidFill>
                  <a:schemeClr val="tx1"/>
                </a:solidFill>
                <a:ea typeface="Aptos" panose="020B0004020202020204" pitchFamily="34" charset="0"/>
                <a:cs typeface="Times New Roman" panose="02020603050405020304" pitchFamily="18" charset="0"/>
              </a:rPr>
              <a:t>Parties issued a Joint Statement on </a:t>
            </a:r>
            <a:r>
              <a:rPr lang="en-AU" sz="1800" b="1" kern="100">
                <a:solidFill>
                  <a:schemeClr val="tx1"/>
                </a:solidFill>
                <a:ea typeface="Aptos" panose="020B0004020202020204" pitchFamily="34" charset="0"/>
                <a:cs typeface="Times New Roman" panose="02020603050405020304" pitchFamily="18" charset="0"/>
              </a:rPr>
              <a:t>13 January 2025 </a:t>
            </a:r>
            <a:r>
              <a:rPr lang="en-AU" sz="1800" kern="100">
                <a:solidFill>
                  <a:schemeClr val="tx1"/>
                </a:solidFill>
                <a:ea typeface="Aptos" panose="020B0004020202020204" pitchFamily="34" charset="0"/>
                <a:cs typeface="Times New Roman" panose="02020603050405020304" pitchFamily="18" charset="0"/>
              </a:rPr>
              <a:t>outlining the focus for negotiations. </a:t>
            </a:r>
          </a:p>
          <a:p>
            <a:pPr lvl="2"/>
            <a:endParaRPr lang="en-AU"/>
          </a:p>
          <a:p>
            <a:pPr>
              <a:spcAft>
                <a:spcPts val="0"/>
              </a:spcAft>
            </a:pPr>
            <a:endParaRPr lang="en-AU">
              <a:highlight>
                <a:srgbClr val="FFFFFF"/>
              </a:highlight>
              <a:latin typeface="vic" panose="00000500000000000000" pitchFamily="2" charset="0"/>
            </a:endParaRPr>
          </a:p>
          <a:p>
            <a:pPr>
              <a:spcAft>
                <a:spcPts val="0"/>
              </a:spcAft>
            </a:pPr>
            <a:endParaRPr lang="en-AU">
              <a:highlight>
                <a:srgbClr val="FFFFFF"/>
              </a:highlight>
              <a:latin typeface="vic" panose="00000500000000000000" pitchFamily="2" charset="0"/>
            </a:endParaRPr>
          </a:p>
          <a:p>
            <a:pPr marL="342900" indent="-342900">
              <a:spcAft>
                <a:spcPts val="0"/>
              </a:spcAft>
              <a:buFont typeface="Arial" panose="020B0604020202020204" pitchFamily="34" charset="0"/>
              <a:buChar char="•"/>
            </a:pPr>
            <a:endParaRPr lang="en-AU">
              <a:highlight>
                <a:srgbClr val="FFFFFF"/>
              </a:highlight>
              <a:latin typeface="vic" panose="00000500000000000000" pitchFamily="2" charset="0"/>
            </a:endParaRPr>
          </a:p>
          <a:p>
            <a:pPr>
              <a:spcAft>
                <a:spcPts val="0"/>
              </a:spcAft>
            </a:pPr>
            <a:endParaRPr lang="en-AU">
              <a:highlight>
                <a:srgbClr val="FFFFFF"/>
              </a:highlight>
              <a:latin typeface="vic" panose="00000500000000000000" pitchFamily="2" charset="0"/>
            </a:endParaRPr>
          </a:p>
          <a:p>
            <a:pPr marL="342900" indent="-342900">
              <a:spcAft>
                <a:spcPts val="0"/>
              </a:spcAft>
              <a:buFont typeface="Arial" panose="020B0604020202020204" pitchFamily="34" charset="0"/>
              <a:buChar char="•"/>
            </a:pPr>
            <a:endParaRPr lang="en-AU">
              <a:highlight>
                <a:srgbClr val="FFFFFF"/>
              </a:highlight>
              <a:latin typeface="vic" panose="00000500000000000000" pitchFamily="2" charset="0"/>
            </a:endParaRPr>
          </a:p>
          <a:p>
            <a:pPr marL="342900" indent="-342900">
              <a:spcAft>
                <a:spcPts val="0"/>
              </a:spcAft>
              <a:buFont typeface="Arial" panose="020B0604020202020204" pitchFamily="34" charset="0"/>
              <a:buChar char="•"/>
            </a:pPr>
            <a:endParaRPr lang="en-AU">
              <a:highlight>
                <a:srgbClr val="FFFFFF"/>
              </a:highlight>
              <a:latin typeface="vic" panose="00000500000000000000" pitchFamily="2" charset="0"/>
            </a:endParaRPr>
          </a:p>
          <a:p>
            <a:pPr marL="342900" indent="-342900">
              <a:buFont typeface="Arial" panose="020B0604020202020204" pitchFamily="34" charset="0"/>
              <a:buChar char="•"/>
            </a:pPr>
            <a:endParaRPr lang="en-AU"/>
          </a:p>
        </p:txBody>
      </p:sp>
    </p:spTree>
    <p:extLst>
      <p:ext uri="{BB962C8B-B14F-4D97-AF65-F5344CB8AC3E}">
        <p14:creationId xmlns:p14="http://schemas.microsoft.com/office/powerpoint/2010/main" val="1048425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4891087-FB9C-8204-C28D-33BC3F5468F2}"/>
              </a:ext>
            </a:extLst>
          </p:cNvPr>
          <p:cNvSpPr>
            <a:spLocks noGrp="1"/>
          </p:cNvSpPr>
          <p:nvPr>
            <p:ph type="ftr" sz="quarter" idx="3"/>
          </p:nvPr>
        </p:nvSpPr>
        <p:spPr/>
        <p:txBody>
          <a:bodyPr/>
          <a:lstStyle/>
          <a:p>
            <a:r>
              <a:rPr lang="en-GB"/>
              <a:t>Victoria’s Path to Treaty</a:t>
            </a:r>
          </a:p>
        </p:txBody>
      </p:sp>
      <p:sp>
        <p:nvSpPr>
          <p:cNvPr id="6" name="Title 5">
            <a:extLst>
              <a:ext uri="{FF2B5EF4-FFF2-40B4-BE49-F238E27FC236}">
                <a16:creationId xmlns:a16="http://schemas.microsoft.com/office/drawing/2014/main" id="{277F3BCB-E956-C93A-B3D2-4D301B953304}"/>
              </a:ext>
            </a:extLst>
          </p:cNvPr>
          <p:cNvSpPr>
            <a:spLocks noGrp="1"/>
          </p:cNvSpPr>
          <p:nvPr>
            <p:ph type="title"/>
          </p:nvPr>
        </p:nvSpPr>
        <p:spPr/>
        <p:txBody>
          <a:bodyPr/>
          <a:lstStyle/>
          <a:p>
            <a:r>
              <a:rPr lang="en-AU" cap="none"/>
              <a:t>What Treaty will deliver </a:t>
            </a:r>
            <a:endParaRPr lang="en-AU"/>
          </a:p>
        </p:txBody>
      </p:sp>
      <p:pic>
        <p:nvPicPr>
          <p:cNvPr id="7" name="Content Placeholder 5" descr="A person hugging a child&#10;&#10;Description automatically generated">
            <a:extLst>
              <a:ext uri="{FF2B5EF4-FFF2-40B4-BE49-F238E27FC236}">
                <a16:creationId xmlns:a16="http://schemas.microsoft.com/office/drawing/2014/main" id="{D80ED7B4-6A80-F0A1-7DFA-548270F4A806}"/>
              </a:ext>
            </a:extLst>
          </p:cNvPr>
          <p:cNvPicPr>
            <a:picLocks noGrp="1" noChangeAspect="1"/>
          </p:cNvPicPr>
          <p:nvPr>
            <p:ph sz="half" idx="11"/>
          </p:nvPr>
        </p:nvPicPr>
        <p:blipFill>
          <a:blip r:embed="rId3" cstate="screen">
            <a:extLst>
              <a:ext uri="{28A0092B-C50C-407E-A947-70E740481C1C}">
                <a14:useLocalDpi xmlns:a14="http://schemas.microsoft.com/office/drawing/2010/main"/>
              </a:ext>
            </a:extLst>
          </a:blip>
          <a:stretch>
            <a:fillRect/>
          </a:stretch>
        </p:blipFill>
        <p:spPr>
          <a:xfrm>
            <a:off x="6275388" y="2354792"/>
            <a:ext cx="5556250" cy="3704166"/>
          </a:xfrm>
        </p:spPr>
      </p:pic>
      <p:sp>
        <p:nvSpPr>
          <p:cNvPr id="5" name="TextBox 4">
            <a:extLst>
              <a:ext uri="{FF2B5EF4-FFF2-40B4-BE49-F238E27FC236}">
                <a16:creationId xmlns:a16="http://schemas.microsoft.com/office/drawing/2014/main" id="{A4C3E9E2-B196-F929-D2F1-416DDE365D08}"/>
              </a:ext>
            </a:extLst>
          </p:cNvPr>
          <p:cNvSpPr txBox="1"/>
          <p:nvPr/>
        </p:nvSpPr>
        <p:spPr>
          <a:xfrm>
            <a:off x="347638" y="2354792"/>
            <a:ext cx="5748362" cy="1477328"/>
          </a:xfrm>
          <a:prstGeom prst="rect">
            <a:avLst/>
          </a:prstGeom>
          <a:noFill/>
        </p:spPr>
        <p:txBody>
          <a:bodyPr wrap="square">
            <a:spAutoFit/>
          </a:bodyPr>
          <a:lstStyle/>
          <a:p>
            <a:pPr marL="0" lvl="2" indent="0">
              <a:buNone/>
            </a:pPr>
            <a:r>
              <a:rPr lang="en-AU" sz="1800" b="1"/>
              <a:t>Victoria’s Treaty is about Aboriginal Victorians developing and delivering solutions at the local level.</a:t>
            </a:r>
          </a:p>
          <a:p>
            <a:pPr marL="0" lvl="2" indent="0">
              <a:buNone/>
            </a:pPr>
            <a:endParaRPr lang="en-AU" sz="1800"/>
          </a:p>
          <a:p>
            <a:pPr marL="0" lvl="2" indent="0">
              <a:buNone/>
            </a:pPr>
            <a:r>
              <a:rPr lang="en-AU" sz="1800">
                <a:effectLst/>
              </a:rPr>
              <a:t>It is about creating a better, fairer society for all Victorians.</a:t>
            </a:r>
          </a:p>
        </p:txBody>
      </p:sp>
    </p:spTree>
    <p:extLst>
      <p:ext uri="{BB962C8B-B14F-4D97-AF65-F5344CB8AC3E}">
        <p14:creationId xmlns:p14="http://schemas.microsoft.com/office/powerpoint/2010/main" val="1895387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BEE5C1D-7F97-CFFC-3DFE-A470E1B46B86}"/>
              </a:ext>
            </a:extLst>
          </p:cNvPr>
          <p:cNvSpPr>
            <a:spLocks noGrp="1"/>
          </p:cNvSpPr>
          <p:nvPr>
            <p:ph type="ftr" sz="quarter" idx="3"/>
          </p:nvPr>
        </p:nvSpPr>
        <p:spPr/>
        <p:txBody>
          <a:bodyPr/>
          <a:lstStyle/>
          <a:p>
            <a:r>
              <a:rPr lang="en-GB"/>
              <a:t>Victoria’s Path to Treaty</a:t>
            </a:r>
          </a:p>
        </p:txBody>
      </p:sp>
      <p:sp>
        <p:nvSpPr>
          <p:cNvPr id="5" name="Title 4">
            <a:extLst>
              <a:ext uri="{FF2B5EF4-FFF2-40B4-BE49-F238E27FC236}">
                <a16:creationId xmlns:a16="http://schemas.microsoft.com/office/drawing/2014/main" id="{13DE2DF3-8E3A-3F5F-2785-128F84B84A90}"/>
              </a:ext>
            </a:extLst>
          </p:cNvPr>
          <p:cNvSpPr>
            <a:spLocks noGrp="1"/>
          </p:cNvSpPr>
          <p:nvPr>
            <p:ph type="title"/>
          </p:nvPr>
        </p:nvSpPr>
        <p:spPr/>
        <p:txBody>
          <a:bodyPr/>
          <a:lstStyle/>
          <a:p>
            <a:r>
              <a:rPr lang="en-AU"/>
              <a:t>Statewide Treaty negotiation focus </a:t>
            </a:r>
          </a:p>
        </p:txBody>
      </p:sp>
      <p:pic>
        <p:nvPicPr>
          <p:cNvPr id="6" name="Picture Placeholder 18" descr="A sand drawing on a beach">
            <a:extLst>
              <a:ext uri="{FF2B5EF4-FFF2-40B4-BE49-F238E27FC236}">
                <a16:creationId xmlns:a16="http://schemas.microsoft.com/office/drawing/2014/main" id="{0AA71A1C-676A-2C78-666B-1F24B2D114AF}"/>
              </a:ext>
            </a:extLst>
          </p:cNvPr>
          <p:cNvPicPr>
            <a:picLocks noGrp="1" noChangeAspect="1"/>
          </p:cNvPicPr>
          <p:nvPr>
            <p:ph sz="half" idx="11"/>
          </p:nvPr>
        </p:nvPicPr>
        <p:blipFill rotWithShape="1">
          <a:blip r:embed="rId3">
            <a:extLst>
              <a:ext uri="{28A0092B-C50C-407E-A947-70E740481C1C}">
                <a14:useLocalDpi xmlns:a14="http://schemas.microsoft.com/office/drawing/2010/main"/>
              </a:ext>
            </a:extLst>
          </a:blip>
          <a:srcRect l="1737" r="1737"/>
          <a:stretch/>
        </p:blipFill>
        <p:spPr>
          <a:xfrm>
            <a:off x="6970723" y="1620555"/>
            <a:ext cx="4873277" cy="4516720"/>
          </a:xfrm>
          <a:noFill/>
        </p:spPr>
      </p:pic>
      <p:sp>
        <p:nvSpPr>
          <p:cNvPr id="7" name="Content Placeholder 1">
            <a:extLst>
              <a:ext uri="{FF2B5EF4-FFF2-40B4-BE49-F238E27FC236}">
                <a16:creationId xmlns:a16="http://schemas.microsoft.com/office/drawing/2014/main" id="{836696D6-FED3-CA7D-F90B-CCB761B93D12}"/>
              </a:ext>
            </a:extLst>
          </p:cNvPr>
          <p:cNvSpPr>
            <a:spLocks noGrp="1"/>
          </p:cNvSpPr>
          <p:nvPr>
            <p:ph sz="half" idx="1"/>
          </p:nvPr>
        </p:nvSpPr>
        <p:spPr>
          <a:xfrm>
            <a:off x="347638" y="1503361"/>
            <a:ext cx="6357356" cy="4993347"/>
          </a:xfrm>
        </p:spPr>
        <p:txBody>
          <a:bodyPr vert="horz" lIns="0" tIns="0" rIns="0" bIns="0" rtlCol="0" anchor="t">
            <a:noAutofit/>
          </a:bodyPr>
          <a:lstStyle/>
          <a:p>
            <a:pPr>
              <a:lnSpc>
                <a:spcPct val="107000"/>
              </a:lnSpc>
              <a:spcAft>
                <a:spcPts val="800"/>
              </a:spcAft>
            </a:pPr>
            <a:r>
              <a:rPr lang="en-AU" kern="100">
                <a:solidFill>
                  <a:schemeClr val="tx1"/>
                </a:solidFill>
                <a:effectLst/>
                <a:ea typeface="Aptos" panose="020B0004020202020204" pitchFamily="34" charset="0"/>
                <a:cs typeface="Times New Roman"/>
              </a:rPr>
              <a:t>Victorian Government and the First Peoples’ Assembly of Victoria have agreed to discuss the following topics</a:t>
            </a:r>
            <a:r>
              <a:rPr lang="en-AU" kern="100">
                <a:solidFill>
                  <a:schemeClr val="tx1"/>
                </a:solidFill>
                <a:ea typeface="Aptos" panose="020B0004020202020204" pitchFamily="34" charset="0"/>
                <a:cs typeface="Times New Roman"/>
              </a:rPr>
              <a:t> in the first round of Statewide Treaty discussions</a:t>
            </a:r>
            <a:r>
              <a:rPr lang="en-AU" kern="100">
                <a:solidFill>
                  <a:schemeClr val="tx1"/>
                </a:solidFill>
                <a:effectLst/>
                <a:ea typeface="Aptos" panose="020B0004020202020204" pitchFamily="34" charset="0"/>
                <a:cs typeface="Times New Roman"/>
              </a:rPr>
              <a:t>:</a:t>
            </a:r>
          </a:p>
          <a:p>
            <a:pPr marL="342900" indent="-342900">
              <a:lnSpc>
                <a:spcPct val="107000"/>
              </a:lnSpc>
              <a:spcAft>
                <a:spcPts val="800"/>
              </a:spcAft>
              <a:buSzPts val="1000"/>
              <a:buFont typeface="Symbol" panose="05050102010706020507" pitchFamily="18" charset="2"/>
              <a:buChar char=""/>
              <a:tabLst>
                <a:tab pos="457200" algn="l"/>
              </a:tabLst>
            </a:pPr>
            <a:r>
              <a:rPr lang="en-AU" b="0" i="0">
                <a:solidFill>
                  <a:srgbClr val="1A1A1A"/>
                </a:solidFill>
                <a:effectLst/>
              </a:rPr>
              <a:t>Evolving the First Peoples’ Assembly into an ongoing representative body</a:t>
            </a:r>
            <a:r>
              <a:rPr lang="en-AU">
                <a:solidFill>
                  <a:srgbClr val="1A1A1A"/>
                </a:solidFill>
              </a:rPr>
              <a:t>, and the role of that body in decision-making relating to govt programs and services for First Peoples</a:t>
            </a:r>
            <a:endParaRPr lang="en-AU" b="0" i="0">
              <a:solidFill>
                <a:srgbClr val="1A1A1A"/>
              </a:solidFill>
              <a:effectLst/>
            </a:endParaRPr>
          </a:p>
          <a:p>
            <a:pPr marL="342900" lvl="0" indent="-342900">
              <a:lnSpc>
                <a:spcPct val="107000"/>
              </a:lnSpc>
              <a:spcAft>
                <a:spcPts val="800"/>
              </a:spcAft>
              <a:buSzPts val="1000"/>
              <a:buFont typeface="Symbol" panose="05050102010706020507" pitchFamily="18" charset="2"/>
              <a:buChar char=""/>
              <a:tabLst>
                <a:tab pos="457200" algn="l"/>
              </a:tabLst>
            </a:pPr>
            <a:r>
              <a:rPr lang="en-AU" kern="100">
                <a:solidFill>
                  <a:schemeClr val="tx1"/>
                </a:solidFill>
                <a:effectLst/>
                <a:ea typeface="Aptos" panose="020B0004020202020204" pitchFamily="34" charset="0"/>
                <a:cs typeface="Times New Roman"/>
              </a:rPr>
              <a:t>Implementing the accountability mechanism under the National Agreement on Closing the Gap</a:t>
            </a:r>
            <a:endParaRPr lang="en-AU">
              <a:solidFill>
                <a:schemeClr val="tx1"/>
              </a:solidFill>
              <a:cs typeface="Times New Roman"/>
            </a:endParaRPr>
          </a:p>
          <a:p>
            <a:pPr marL="342900" lvl="0" indent="-342900">
              <a:lnSpc>
                <a:spcPct val="107000"/>
              </a:lnSpc>
              <a:spcAft>
                <a:spcPts val="800"/>
              </a:spcAft>
              <a:buSzPts val="1000"/>
              <a:buFont typeface="Symbol" panose="05050102010706020507" pitchFamily="18" charset="2"/>
              <a:buChar char=""/>
              <a:tabLst>
                <a:tab pos="457200" algn="l"/>
              </a:tabLst>
            </a:pPr>
            <a:r>
              <a:rPr lang="en-AU" kern="100">
                <a:solidFill>
                  <a:schemeClr val="tx1"/>
                </a:solidFill>
                <a:effectLst/>
                <a:ea typeface="Aptos" panose="020B0004020202020204" pitchFamily="34" charset="0"/>
                <a:cs typeface="Times New Roman"/>
              </a:rPr>
              <a:t>Work to support ongoing truth-telling, education, healing and reconciliation in Victoria</a:t>
            </a:r>
          </a:p>
          <a:p>
            <a:pPr marL="342900" lvl="0" indent="-342900">
              <a:lnSpc>
                <a:spcPct val="107000"/>
              </a:lnSpc>
              <a:spcAft>
                <a:spcPts val="800"/>
              </a:spcAft>
              <a:buSzPts val="1000"/>
              <a:buFont typeface="Symbol" panose="05050102010706020507" pitchFamily="18" charset="2"/>
              <a:buChar char=""/>
              <a:tabLst>
                <a:tab pos="457200" algn="l"/>
              </a:tabLst>
            </a:pPr>
            <a:r>
              <a:rPr lang="en-AU" kern="100">
                <a:solidFill>
                  <a:schemeClr val="tx1"/>
                </a:solidFill>
                <a:effectLst/>
                <a:ea typeface="Aptos" panose="020B0004020202020204" pitchFamily="34" charset="0"/>
                <a:cs typeface="Times New Roman"/>
              </a:rPr>
              <a:t>Processes for negotiating future iterations of a Statewide Treaty.</a:t>
            </a:r>
          </a:p>
          <a:p>
            <a:endParaRPr lang="en-AU"/>
          </a:p>
        </p:txBody>
      </p:sp>
    </p:spTree>
    <p:extLst>
      <p:ext uri="{BB962C8B-B14F-4D97-AF65-F5344CB8AC3E}">
        <p14:creationId xmlns:p14="http://schemas.microsoft.com/office/powerpoint/2010/main" val="107757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E234063-0F53-FAE9-2106-F8AB0124DC39}"/>
              </a:ext>
            </a:extLst>
          </p:cNvPr>
          <p:cNvSpPr>
            <a:spLocks noGrp="1"/>
          </p:cNvSpPr>
          <p:nvPr>
            <p:ph sz="half" idx="11"/>
          </p:nvPr>
        </p:nvSpPr>
        <p:spPr>
          <a:xfrm>
            <a:off x="4367808" y="2103844"/>
            <a:ext cx="7463832" cy="3749254"/>
          </a:xfrm>
        </p:spPr>
        <p:txBody>
          <a:bodyPr anchor="ctr" anchorCtr="0"/>
          <a:lstStyle/>
          <a:p>
            <a:pPr marL="591185" lvl="2" indent="-305435"/>
            <a:r>
              <a:rPr lang="en-AU" sz="2000"/>
              <a:t>Stay informed. Share factual information within your networks. </a:t>
            </a:r>
            <a:endParaRPr lang="en-US" sz="2000"/>
          </a:p>
          <a:p>
            <a:pPr marL="591185" lvl="2" indent="-305435"/>
            <a:r>
              <a:rPr lang="en-AU" sz="2000"/>
              <a:t>Engage with your local First Peoples’ Assembly representatives, local Traditional Owner groups and Aboriginal Community Organisations.</a:t>
            </a:r>
            <a:endParaRPr lang="en-AU" sz="2000">
              <a:cs typeface="Arial"/>
            </a:endParaRPr>
          </a:p>
          <a:p>
            <a:pPr marL="591185" lvl="2" indent="-305435"/>
            <a:r>
              <a:rPr lang="en-AU" sz="2000"/>
              <a:t>Scan the QR Code to find out more and stay up to date on the path to Treaty through the newsletter sign up.</a:t>
            </a:r>
            <a:endParaRPr lang="en-AU" sz="2000">
              <a:cs typeface="Arial"/>
            </a:endParaRPr>
          </a:p>
          <a:p>
            <a:pPr marL="591185" lvl="2" indent="-305435"/>
            <a:r>
              <a:rPr lang="en-AU" sz="2000"/>
              <a:t>Consider how information about Victoria’s Treaty can be incorporated into your organisation’s communications. </a:t>
            </a:r>
            <a:endParaRPr lang="en-AU" sz="2000">
              <a:cs typeface="Arial"/>
            </a:endParaRPr>
          </a:p>
          <a:p>
            <a:pPr lvl="2"/>
            <a:endParaRPr lang="en-AU" sz="2000"/>
          </a:p>
        </p:txBody>
      </p:sp>
      <p:sp>
        <p:nvSpPr>
          <p:cNvPr id="7" name="Title 6">
            <a:extLst>
              <a:ext uri="{FF2B5EF4-FFF2-40B4-BE49-F238E27FC236}">
                <a16:creationId xmlns:a16="http://schemas.microsoft.com/office/drawing/2014/main" id="{FAAF268F-FEE1-E0D8-A57E-A3431E446F45}"/>
              </a:ext>
            </a:extLst>
          </p:cNvPr>
          <p:cNvSpPr>
            <a:spLocks noGrp="1"/>
          </p:cNvSpPr>
          <p:nvPr>
            <p:ph type="title"/>
          </p:nvPr>
        </p:nvSpPr>
        <p:spPr/>
        <p:txBody>
          <a:bodyPr>
            <a:normAutofit fontScale="90000"/>
          </a:bodyPr>
          <a:lstStyle/>
          <a:p>
            <a:r>
              <a:rPr lang="en-AU" cap="none"/>
              <a:t>How you can get involved </a:t>
            </a:r>
            <a:endParaRPr lang="en-AU"/>
          </a:p>
        </p:txBody>
      </p:sp>
      <p:pic>
        <p:nvPicPr>
          <p:cNvPr id="13" name="Content Placeholder 12" descr="A qr code with a few black squares&#10;&#10;Description automatically generated">
            <a:extLst>
              <a:ext uri="{FF2B5EF4-FFF2-40B4-BE49-F238E27FC236}">
                <a16:creationId xmlns:a16="http://schemas.microsoft.com/office/drawing/2014/main" id="{BEA2D6F6-D4EE-16B0-52E1-D81639BC372F}"/>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347663" y="1945692"/>
            <a:ext cx="3732212" cy="3749254"/>
          </a:xfrm>
          <a:prstGeom prst="rect">
            <a:avLst/>
          </a:prstGeom>
        </p:spPr>
      </p:pic>
      <p:sp>
        <p:nvSpPr>
          <p:cNvPr id="14" name="Footer Placeholder 13">
            <a:extLst>
              <a:ext uri="{FF2B5EF4-FFF2-40B4-BE49-F238E27FC236}">
                <a16:creationId xmlns:a16="http://schemas.microsoft.com/office/drawing/2014/main" id="{611D7D09-CCA8-DF99-9BC4-AC5D1441D203}"/>
              </a:ext>
            </a:extLst>
          </p:cNvPr>
          <p:cNvSpPr>
            <a:spLocks noGrp="1"/>
          </p:cNvSpPr>
          <p:nvPr>
            <p:ph type="ftr" sz="quarter" idx="3"/>
          </p:nvPr>
        </p:nvSpPr>
        <p:spPr/>
        <p:txBody>
          <a:bodyPr/>
          <a:lstStyle/>
          <a:p>
            <a:r>
              <a:rPr lang="en-GB"/>
              <a:t>Victoria’s Path to Treaty</a:t>
            </a:r>
          </a:p>
        </p:txBody>
      </p:sp>
    </p:spTree>
    <p:extLst>
      <p:ext uri="{BB962C8B-B14F-4D97-AF65-F5344CB8AC3E}">
        <p14:creationId xmlns:p14="http://schemas.microsoft.com/office/powerpoint/2010/main" val="3501758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51F8-B5D4-781D-FE93-83E540EE38BE}"/>
              </a:ext>
            </a:extLst>
          </p:cNvPr>
          <p:cNvSpPr>
            <a:spLocks noGrp="1"/>
          </p:cNvSpPr>
          <p:nvPr>
            <p:ph type="ctrTitle"/>
          </p:nvPr>
        </p:nvSpPr>
        <p:spPr/>
        <p:txBody>
          <a:bodyPr/>
          <a:lstStyle/>
          <a:p>
            <a:r>
              <a:rPr lang="en-AU" cap="none"/>
              <a:t>Discussion</a:t>
            </a:r>
          </a:p>
        </p:txBody>
      </p:sp>
    </p:spTree>
    <p:extLst>
      <p:ext uri="{BB962C8B-B14F-4D97-AF65-F5344CB8AC3E}">
        <p14:creationId xmlns:p14="http://schemas.microsoft.com/office/powerpoint/2010/main" val="390486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A95FF50-5514-CE16-A55D-FC481F6E53B8}"/>
              </a:ext>
            </a:extLst>
          </p:cNvPr>
          <p:cNvSpPr>
            <a:spLocks noGrp="1"/>
          </p:cNvSpPr>
          <p:nvPr>
            <p:ph idx="1"/>
          </p:nvPr>
        </p:nvSpPr>
        <p:spPr/>
        <p:txBody>
          <a:bodyPr/>
          <a:lstStyle/>
          <a:p>
            <a:pPr marL="342900" indent="-342900">
              <a:buFont typeface="Arial" panose="020B0604020202020204" pitchFamily="34" charset="0"/>
              <a:buChar char="•"/>
            </a:pPr>
            <a:r>
              <a:rPr lang="en-AU"/>
              <a:t>Information in this presentation has been developed by the Victorian Government Department of Premier and Cabinet, First Peoples - State Relations. </a:t>
            </a:r>
          </a:p>
          <a:p>
            <a:pPr marL="342900" indent="-342900">
              <a:buFont typeface="Arial" panose="020B0604020202020204" pitchFamily="34" charset="0"/>
              <a:buChar char="•"/>
            </a:pPr>
            <a:r>
              <a:rPr lang="en-AU"/>
              <a:t>This presentation has been developed for Victorian Government stakeholders to use and adopt. </a:t>
            </a:r>
          </a:p>
          <a:p>
            <a:pPr marL="342900" indent="-342900">
              <a:buFont typeface="Arial" panose="020B0604020202020204" pitchFamily="34" charset="0"/>
              <a:buChar char="•"/>
            </a:pPr>
            <a:r>
              <a:rPr lang="en-AU"/>
              <a:t>The presentation contains information about Victoria’s Path to Treaty.</a:t>
            </a:r>
          </a:p>
          <a:p>
            <a:pPr marL="342900" indent="-342900">
              <a:buFont typeface="Arial" panose="020B0604020202020204" pitchFamily="34" charset="0"/>
              <a:buChar char="•"/>
            </a:pPr>
            <a:r>
              <a:rPr lang="en-AU"/>
              <a:t>Speaking notes are included as a guide. </a:t>
            </a:r>
          </a:p>
          <a:p>
            <a:pPr marL="342900" indent="-342900">
              <a:buFont typeface="Arial" panose="020B0604020202020204" pitchFamily="34" charset="0"/>
              <a:buChar char="•"/>
            </a:pPr>
            <a:r>
              <a:rPr lang="en-AU"/>
              <a:t>If you are presenting to your organisations about Victoria’s Path to Treaty, please feel free to copy presentation content to your own PowerPoint templates. </a:t>
            </a:r>
          </a:p>
          <a:p>
            <a:pPr marL="342900" indent="-342900">
              <a:buFont typeface="Arial" panose="020B0604020202020204" pitchFamily="34" charset="0"/>
              <a:buChar char="•"/>
            </a:pPr>
            <a:r>
              <a:rPr lang="en-AU"/>
              <a:t>Information in this presentation is accurate as at </a:t>
            </a:r>
            <a:r>
              <a:rPr lang="en-AU" b="1"/>
              <a:t>February 2025. </a:t>
            </a:r>
          </a:p>
        </p:txBody>
      </p:sp>
      <p:sp>
        <p:nvSpPr>
          <p:cNvPr id="3" name="Footer Placeholder 2">
            <a:extLst>
              <a:ext uri="{FF2B5EF4-FFF2-40B4-BE49-F238E27FC236}">
                <a16:creationId xmlns:a16="http://schemas.microsoft.com/office/drawing/2014/main" id="{BB4A12D5-7CA5-F473-B6AE-1F46D7066AA4}"/>
              </a:ext>
            </a:extLst>
          </p:cNvPr>
          <p:cNvSpPr>
            <a:spLocks noGrp="1"/>
          </p:cNvSpPr>
          <p:nvPr>
            <p:ph type="ftr" sz="quarter" idx="3"/>
          </p:nvPr>
        </p:nvSpPr>
        <p:spPr/>
        <p:txBody>
          <a:bodyPr/>
          <a:lstStyle/>
          <a:p>
            <a:r>
              <a:rPr lang="en-GB"/>
              <a:t>Victoria’s Path to Treaty</a:t>
            </a:r>
          </a:p>
        </p:txBody>
      </p:sp>
      <p:sp>
        <p:nvSpPr>
          <p:cNvPr id="5" name="Title 4">
            <a:extLst>
              <a:ext uri="{FF2B5EF4-FFF2-40B4-BE49-F238E27FC236}">
                <a16:creationId xmlns:a16="http://schemas.microsoft.com/office/drawing/2014/main" id="{6C670D73-8EF7-A74F-7BAE-019B36FE4333}"/>
              </a:ext>
            </a:extLst>
          </p:cNvPr>
          <p:cNvSpPr>
            <a:spLocks noGrp="1"/>
          </p:cNvSpPr>
          <p:nvPr>
            <p:ph type="title"/>
          </p:nvPr>
        </p:nvSpPr>
        <p:spPr/>
        <p:txBody>
          <a:bodyPr>
            <a:normAutofit fontScale="90000"/>
          </a:bodyPr>
          <a:lstStyle/>
          <a:p>
            <a:r>
              <a:rPr lang="en-AU"/>
              <a:t>How to use this presentation </a:t>
            </a:r>
          </a:p>
        </p:txBody>
      </p:sp>
    </p:spTree>
    <p:extLst>
      <p:ext uri="{BB962C8B-B14F-4D97-AF65-F5344CB8AC3E}">
        <p14:creationId xmlns:p14="http://schemas.microsoft.com/office/powerpoint/2010/main" val="390746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225D490F-5B8C-D1A5-C967-9CBBC0E24DEC}"/>
              </a:ext>
            </a:extLst>
          </p:cNvPr>
          <p:cNvGraphicFramePr>
            <a:graphicFrameLocks noGrp="1"/>
          </p:cNvGraphicFramePr>
          <p:nvPr>
            <p:ph idx="1"/>
            <p:extLst>
              <p:ext uri="{D42A27DB-BD31-4B8C-83A1-F6EECF244321}">
                <p14:modId xmlns:p14="http://schemas.microsoft.com/office/powerpoint/2010/main" val="1810752088"/>
              </p:ext>
            </p:extLst>
          </p:nvPr>
        </p:nvGraphicFramePr>
        <p:xfrm>
          <a:off x="347663" y="1503363"/>
          <a:ext cx="11496675" cy="1188720"/>
        </p:xfrm>
        <a:graphic>
          <a:graphicData uri="http://schemas.openxmlformats.org/drawingml/2006/table">
            <a:tbl>
              <a:tblPr>
                <a:tableStyleId>{3B4B98B0-60AC-42C2-AFA5-B58CD77FA1E5}</a:tableStyleId>
              </a:tblPr>
              <a:tblGrid>
                <a:gridCol w="11496675">
                  <a:extLst>
                    <a:ext uri="{9D8B030D-6E8A-4147-A177-3AD203B41FA5}">
                      <a16:colId xmlns:a16="http://schemas.microsoft.com/office/drawing/2014/main" val="2820590046"/>
                    </a:ext>
                  </a:extLst>
                </a:gridCol>
              </a:tblGrid>
              <a:tr h="370840">
                <a:tc>
                  <a:txBody>
                    <a:bodyPr/>
                    <a:lstStyle/>
                    <a:p>
                      <a:r>
                        <a:rPr lang="en-AU" sz="2000"/>
                        <a:t>Part 1 – Our history, our present</a:t>
                      </a:r>
                    </a:p>
                  </a:txBody>
                  <a:tcPr/>
                </a:tc>
                <a:extLst>
                  <a:ext uri="{0D108BD9-81ED-4DB2-BD59-A6C34878D82A}">
                    <a16:rowId xmlns:a16="http://schemas.microsoft.com/office/drawing/2014/main" val="1569217963"/>
                  </a:ext>
                </a:extLst>
              </a:tr>
              <a:tr h="370840">
                <a:tc>
                  <a:txBody>
                    <a:bodyPr/>
                    <a:lstStyle/>
                    <a:p>
                      <a:r>
                        <a:rPr lang="en-AU" sz="2000"/>
                        <a:t>Part 2 – Treaty in Victoria</a:t>
                      </a:r>
                    </a:p>
                  </a:txBody>
                  <a:tcPr/>
                </a:tc>
                <a:extLst>
                  <a:ext uri="{0D108BD9-81ED-4DB2-BD59-A6C34878D82A}">
                    <a16:rowId xmlns:a16="http://schemas.microsoft.com/office/drawing/2014/main" val="1579346667"/>
                  </a:ext>
                </a:extLst>
              </a:tr>
              <a:tr h="370840">
                <a:tc>
                  <a:txBody>
                    <a:bodyPr/>
                    <a:lstStyle/>
                    <a:p>
                      <a:r>
                        <a:rPr lang="en-AU" sz="2000"/>
                        <a:t>Part 3 - Where we are going</a:t>
                      </a:r>
                    </a:p>
                  </a:txBody>
                  <a:tcPr/>
                </a:tc>
                <a:extLst>
                  <a:ext uri="{0D108BD9-81ED-4DB2-BD59-A6C34878D82A}">
                    <a16:rowId xmlns:a16="http://schemas.microsoft.com/office/drawing/2014/main" val="1532592611"/>
                  </a:ext>
                </a:extLst>
              </a:tr>
            </a:tbl>
          </a:graphicData>
        </a:graphic>
      </p:graphicFrame>
      <p:sp>
        <p:nvSpPr>
          <p:cNvPr id="5" name="Footer Placeholder 4">
            <a:extLst>
              <a:ext uri="{FF2B5EF4-FFF2-40B4-BE49-F238E27FC236}">
                <a16:creationId xmlns:a16="http://schemas.microsoft.com/office/drawing/2014/main" id="{27FA5785-A5ED-8872-6A3B-8CD59581AE76}"/>
              </a:ext>
            </a:extLst>
          </p:cNvPr>
          <p:cNvSpPr>
            <a:spLocks noGrp="1"/>
          </p:cNvSpPr>
          <p:nvPr>
            <p:ph type="ftr" sz="quarter" idx="3"/>
          </p:nvPr>
        </p:nvSpPr>
        <p:spPr>
          <a:xfrm>
            <a:off x="360001" y="6406364"/>
            <a:ext cx="4681537" cy="180000"/>
          </a:xfrm>
        </p:spPr>
        <p:txBody>
          <a:bodyPr/>
          <a:lstStyle/>
          <a:p>
            <a:r>
              <a:rPr lang="en-GB"/>
              <a:t>Victoria’s Path to Treaty</a:t>
            </a:r>
          </a:p>
        </p:txBody>
      </p:sp>
      <p:sp>
        <p:nvSpPr>
          <p:cNvPr id="2" name="Title 1">
            <a:extLst>
              <a:ext uri="{FF2B5EF4-FFF2-40B4-BE49-F238E27FC236}">
                <a16:creationId xmlns:a16="http://schemas.microsoft.com/office/drawing/2014/main" id="{F0CEBA47-1C50-04F9-0DA9-358D7BC8DA67}"/>
              </a:ext>
            </a:extLst>
          </p:cNvPr>
          <p:cNvSpPr>
            <a:spLocks noGrp="1"/>
          </p:cNvSpPr>
          <p:nvPr>
            <p:ph type="title"/>
          </p:nvPr>
        </p:nvSpPr>
        <p:spPr>
          <a:xfrm>
            <a:off x="347638" y="359327"/>
            <a:ext cx="11484000" cy="909673"/>
          </a:xfrm>
        </p:spPr>
        <p:txBody>
          <a:bodyPr>
            <a:noAutofit/>
          </a:bodyPr>
          <a:lstStyle/>
          <a:p>
            <a:r>
              <a:rPr lang="en-AU"/>
              <a:t>Contents</a:t>
            </a:r>
          </a:p>
        </p:txBody>
      </p:sp>
    </p:spTree>
    <p:extLst>
      <p:ext uri="{BB962C8B-B14F-4D97-AF65-F5344CB8AC3E}">
        <p14:creationId xmlns:p14="http://schemas.microsoft.com/office/powerpoint/2010/main" val="260125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AFB27E-FA94-F82C-FCF9-A0ECF0D0930A}"/>
              </a:ext>
            </a:extLst>
          </p:cNvPr>
          <p:cNvSpPr>
            <a:spLocks noGrp="1"/>
          </p:cNvSpPr>
          <p:nvPr>
            <p:ph type="ctrTitle"/>
          </p:nvPr>
        </p:nvSpPr>
        <p:spPr>
          <a:xfrm>
            <a:off x="335360" y="1772816"/>
            <a:ext cx="5760640" cy="3888432"/>
          </a:xfrm>
        </p:spPr>
        <p:txBody>
          <a:bodyPr/>
          <a:lstStyle/>
          <a:p>
            <a:r>
              <a:rPr lang="en-AU"/>
              <a:t>Our history, Our present</a:t>
            </a:r>
          </a:p>
        </p:txBody>
      </p:sp>
      <p:pic>
        <p:nvPicPr>
          <p:cNvPr id="15" name="Picture Placeholder 14" descr="A close-up of a rock art&#10;&#10;Description automatically generated">
            <a:extLst>
              <a:ext uri="{FF2B5EF4-FFF2-40B4-BE49-F238E27FC236}">
                <a16:creationId xmlns:a16="http://schemas.microsoft.com/office/drawing/2014/main" id="{A75766C5-39E6-6D9A-61D7-3FAEEE82BEA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0829" r="20829"/>
          <a:stretch/>
        </p:blipFill>
        <p:spPr>
          <a:xfrm>
            <a:off x="6816725" y="549275"/>
            <a:ext cx="5040313" cy="5759450"/>
          </a:xfrm>
        </p:spPr>
      </p:pic>
      <p:sp>
        <p:nvSpPr>
          <p:cNvPr id="8" name="Text Placeholder 7">
            <a:extLst>
              <a:ext uri="{FF2B5EF4-FFF2-40B4-BE49-F238E27FC236}">
                <a16:creationId xmlns:a16="http://schemas.microsoft.com/office/drawing/2014/main" id="{DD2C77CD-08D9-61F6-B248-BB0E3EE20ED0}"/>
              </a:ext>
            </a:extLst>
          </p:cNvPr>
          <p:cNvSpPr>
            <a:spLocks noGrp="1"/>
          </p:cNvSpPr>
          <p:nvPr>
            <p:ph type="body" sz="quarter" idx="11"/>
          </p:nvPr>
        </p:nvSpPr>
        <p:spPr>
          <a:xfrm>
            <a:off x="334962" y="549275"/>
            <a:ext cx="3672805" cy="576263"/>
          </a:xfrm>
        </p:spPr>
        <p:txBody>
          <a:bodyPr/>
          <a:lstStyle/>
          <a:p>
            <a:r>
              <a:rPr lang="en-AU"/>
              <a:t>Part 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a quilt&#10;&#10;Description automatically generated">
            <a:extLst>
              <a:ext uri="{FF2B5EF4-FFF2-40B4-BE49-F238E27FC236}">
                <a16:creationId xmlns:a16="http://schemas.microsoft.com/office/drawing/2014/main" id="{36A45E85-6E69-ED5E-38B6-DBD803CEFCC4}"/>
              </a:ext>
            </a:extLst>
          </p:cNvPr>
          <p:cNvPicPr>
            <a:picLocks noGrp="1" noChangeAspect="1"/>
          </p:cNvPicPr>
          <p:nvPr>
            <p:ph sz="half" idx="11"/>
          </p:nvPr>
        </p:nvPicPr>
        <p:blipFill rotWithShape="1">
          <a:blip r:embed="rId3" cstate="screen">
            <a:extLst>
              <a:ext uri="{28A0092B-C50C-407E-A947-70E740481C1C}">
                <a14:useLocalDpi xmlns:a14="http://schemas.microsoft.com/office/drawing/2010/main"/>
              </a:ext>
            </a:extLst>
          </a:blip>
          <a:srcRect r="1445"/>
          <a:stretch/>
        </p:blipFill>
        <p:spPr>
          <a:xfrm>
            <a:off x="6096000" y="2291079"/>
            <a:ext cx="5748337" cy="3704166"/>
          </a:xfrm>
        </p:spPr>
      </p:pic>
      <p:sp>
        <p:nvSpPr>
          <p:cNvPr id="12" name="Title 11">
            <a:extLst>
              <a:ext uri="{FF2B5EF4-FFF2-40B4-BE49-F238E27FC236}">
                <a16:creationId xmlns:a16="http://schemas.microsoft.com/office/drawing/2014/main" id="{9424BF0E-E350-DAF3-A51C-638930668791}"/>
              </a:ext>
            </a:extLst>
          </p:cNvPr>
          <p:cNvSpPr>
            <a:spLocks noGrp="1"/>
          </p:cNvSpPr>
          <p:nvPr>
            <p:ph type="title"/>
          </p:nvPr>
        </p:nvSpPr>
        <p:spPr/>
        <p:txBody>
          <a:bodyPr/>
          <a:lstStyle/>
          <a:p>
            <a:r>
              <a:rPr lang="en-AU"/>
              <a:t>What is Treaty</a:t>
            </a:r>
          </a:p>
        </p:txBody>
      </p:sp>
      <p:sp>
        <p:nvSpPr>
          <p:cNvPr id="13" name="Footer Placeholder 12">
            <a:extLst>
              <a:ext uri="{FF2B5EF4-FFF2-40B4-BE49-F238E27FC236}">
                <a16:creationId xmlns:a16="http://schemas.microsoft.com/office/drawing/2014/main" id="{94F8DF3F-ABB9-8142-1EEF-AE5A153890B4}"/>
              </a:ext>
            </a:extLst>
          </p:cNvPr>
          <p:cNvSpPr>
            <a:spLocks noGrp="1"/>
          </p:cNvSpPr>
          <p:nvPr>
            <p:ph type="ftr" sz="quarter" idx="3"/>
          </p:nvPr>
        </p:nvSpPr>
        <p:spPr/>
        <p:txBody>
          <a:bodyPr/>
          <a:lstStyle/>
          <a:p>
            <a:r>
              <a:rPr lang="en-GB"/>
              <a:t>Victoria’s Path to Treaty</a:t>
            </a:r>
          </a:p>
        </p:txBody>
      </p:sp>
      <p:sp>
        <p:nvSpPr>
          <p:cNvPr id="5" name="Content Placeholder 2">
            <a:extLst>
              <a:ext uri="{FF2B5EF4-FFF2-40B4-BE49-F238E27FC236}">
                <a16:creationId xmlns:a16="http://schemas.microsoft.com/office/drawing/2014/main" id="{8209AABA-1C0E-0979-15F6-E236933EC1E8}"/>
              </a:ext>
            </a:extLst>
          </p:cNvPr>
          <p:cNvSpPr>
            <a:spLocks noGrp="1"/>
          </p:cNvSpPr>
          <p:nvPr/>
        </p:nvSpPr>
        <p:spPr>
          <a:xfrm>
            <a:off x="347637" y="2336180"/>
            <a:ext cx="5568975" cy="4633913"/>
          </a:xfrm>
          <a:prstGeom prst="rect">
            <a:avLst/>
          </a:prstGeom>
        </p:spPr>
        <p:txBody>
          <a:bodyPr vert="horz" lIns="91440" tIns="45720" rIns="91440" bIns="45720" rtlCol="0">
            <a:normAutofit/>
          </a:bodyPr>
          <a:lstStyle>
            <a:lvl1pPr marL="0" indent="0" algn="l" defTabSz="914354" rtl="0" eaLnBrk="1" latinLnBrk="0" hangingPunct="1">
              <a:lnSpc>
                <a:spcPct val="100000"/>
              </a:lnSpc>
              <a:spcBef>
                <a:spcPts val="0"/>
              </a:spcBef>
              <a:spcAft>
                <a:spcPts val="1200"/>
              </a:spcAft>
              <a:buFont typeface="Arial" panose="020B0604020202020204" pitchFamily="34" charset="0"/>
              <a:buNone/>
              <a:defRPr sz="2000" b="0" i="0" kern="1200">
                <a:solidFill>
                  <a:schemeClr val="accent1"/>
                </a:solidFill>
                <a:latin typeface="+mn-lt"/>
                <a:ea typeface="+mn-ea"/>
                <a:cs typeface="+mn-cs"/>
              </a:defRPr>
            </a:lvl1pPr>
            <a:lvl2pPr marL="0" indent="0" algn="l" defTabSz="914354"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mn-ea"/>
                <a:cs typeface="+mn-cs"/>
              </a:defRPr>
            </a:lvl2pPr>
            <a:lvl3pPr marL="285750" indent="-285750" algn="l" defTabSz="914354"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mn-lt"/>
                <a:ea typeface="+mn-ea"/>
                <a:cs typeface="+mn-cs"/>
              </a:defRPr>
            </a:lvl3pPr>
            <a:lvl4pPr marL="359991" indent="-179996" algn="l" defTabSz="914354" rtl="0" eaLnBrk="1" latinLnBrk="0" hangingPunct="1">
              <a:lnSpc>
                <a:spcPct val="100000"/>
              </a:lnSpc>
              <a:spcBef>
                <a:spcPts val="0"/>
              </a:spcBef>
              <a:spcAft>
                <a:spcPts val="600"/>
              </a:spcAft>
              <a:buFont typeface="Arial" panose="020B0604020202020204" pitchFamily="34" charset="0"/>
              <a:buChar char="•"/>
              <a:defRPr lang="en-GB" sz="1800" b="0" i="0" kern="1200">
                <a:solidFill>
                  <a:schemeClr val="tx1"/>
                </a:solidFill>
                <a:latin typeface="+mn-lt"/>
                <a:ea typeface="+mn-ea"/>
                <a:cs typeface="+mn-cs"/>
              </a:defRPr>
            </a:lvl4pPr>
            <a:lvl5pPr marL="539987" indent="-179996" algn="l" defTabSz="914354"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mn-lt"/>
                <a:ea typeface="+mn-ea"/>
                <a:cs typeface="+mn-cs"/>
              </a:defRPr>
            </a:lvl5pPr>
            <a:lvl6pPr marL="719982" indent="-179996" algn="l" defTabSz="914354" rtl="0" eaLnBrk="1" latinLnBrk="0" hangingPunct="1">
              <a:lnSpc>
                <a:spcPct val="90000"/>
              </a:lnSpc>
              <a:spcBef>
                <a:spcPts val="0"/>
              </a:spcBef>
              <a:spcAft>
                <a:spcPts val="600"/>
              </a:spcAft>
              <a:buFont typeface="Arial" panose="020B0604020202020204" pitchFamily="34" charset="0"/>
              <a:buChar char="•"/>
              <a:defRPr sz="1200" b="0" i="0" kern="1200">
                <a:solidFill>
                  <a:schemeClr val="tx1"/>
                </a:solidFill>
                <a:latin typeface="VIC" pitchFamily="2" charset="77"/>
                <a:ea typeface="+mn-ea"/>
                <a:cs typeface="+mn-cs"/>
              </a:defRPr>
            </a:lvl6pPr>
            <a:lvl7pPr marL="899978" indent="-179996" algn="l" defTabSz="914354"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VIC" pitchFamily="2" charset="77"/>
                <a:ea typeface="+mn-ea"/>
                <a:cs typeface="+mn-cs"/>
              </a:defRPr>
            </a:lvl7pPr>
            <a:lvl8pPr marL="1079973" indent="-179996" algn="l" defTabSz="914354"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VIC" pitchFamily="2" charset="77"/>
                <a:ea typeface="+mn-ea"/>
                <a:cs typeface="+mn-cs"/>
              </a:defRPr>
            </a:lvl8pPr>
            <a:lvl9pPr marL="1259969" indent="-179996" algn="l" defTabSz="914354"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VIC" pitchFamily="2" charset="77"/>
                <a:ea typeface="+mn-ea"/>
                <a:cs typeface="+mn-cs"/>
              </a:defRPr>
            </a:lvl9pPr>
          </a:lstStyle>
          <a:p>
            <a:pPr lvl="2">
              <a:spcAft>
                <a:spcPts val="0"/>
              </a:spcAft>
            </a:pPr>
            <a:r>
              <a:rPr lang="en-US" sz="2000" b="1"/>
              <a:t>A negotiated agreement </a:t>
            </a:r>
            <a:r>
              <a:rPr lang="en-US" sz="2000"/>
              <a:t>between two parties. </a:t>
            </a:r>
          </a:p>
          <a:p>
            <a:pPr marL="0" lvl="2" indent="0">
              <a:spcAft>
                <a:spcPts val="0"/>
              </a:spcAft>
              <a:buNone/>
            </a:pPr>
            <a:endParaRPr lang="en-US" sz="2000" b="1"/>
          </a:p>
          <a:p>
            <a:pPr lvl="2">
              <a:spcAft>
                <a:spcPts val="0"/>
              </a:spcAft>
            </a:pPr>
            <a:r>
              <a:rPr lang="en-AU" sz="2000" b="1"/>
              <a:t>Each treaty is unique. </a:t>
            </a:r>
            <a:r>
              <a:rPr lang="en-AU" sz="2000"/>
              <a:t>It’s based on the interests and needs of the negotiating parties.</a:t>
            </a:r>
          </a:p>
          <a:p>
            <a:pPr marL="0" lvl="2" indent="0">
              <a:spcAft>
                <a:spcPts val="0"/>
              </a:spcAft>
              <a:buNone/>
            </a:pPr>
            <a:endParaRPr lang="en-AU" sz="2000" kern="100">
              <a:effectLst/>
              <a:ea typeface="Aptos" panose="020B0004020202020204" pitchFamily="34" charset="0"/>
              <a:cs typeface="Times New Roman" panose="02020603050405020304" pitchFamily="18" charset="0"/>
            </a:endParaRPr>
          </a:p>
          <a:p>
            <a:pPr lvl="2">
              <a:spcAft>
                <a:spcPts val="0"/>
              </a:spcAft>
            </a:pPr>
            <a:r>
              <a:rPr lang="en-US" sz="2000" b="1"/>
              <a:t>Victoria is the first state </a:t>
            </a:r>
            <a:r>
              <a:rPr lang="en-US" sz="2000"/>
              <a:t>to negotiate a Treaty in Australia. </a:t>
            </a:r>
          </a:p>
          <a:p>
            <a:pPr marL="0" lvl="2" indent="0">
              <a:spcAft>
                <a:spcPts val="0"/>
              </a:spcAft>
              <a:buNone/>
            </a:pPr>
            <a:endParaRPr lang="en-US" sz="2000"/>
          </a:p>
          <a:p>
            <a:pPr lvl="2">
              <a:spcAft>
                <a:spcPts val="0"/>
              </a:spcAft>
            </a:pPr>
            <a:r>
              <a:rPr lang="en-US" sz="2000" b="1"/>
              <a:t>All Australian states and territories </a:t>
            </a:r>
            <a:r>
              <a:rPr lang="en-US" sz="2000"/>
              <a:t>have commenced work on self-determination.</a:t>
            </a:r>
          </a:p>
        </p:txBody>
      </p:sp>
    </p:spTree>
    <p:extLst>
      <p:ext uri="{BB962C8B-B14F-4D97-AF65-F5344CB8AC3E}">
        <p14:creationId xmlns:p14="http://schemas.microsoft.com/office/powerpoint/2010/main" val="3251822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0" descr="A group of people posing for a photo">
            <a:extLst>
              <a:ext uri="{FF2B5EF4-FFF2-40B4-BE49-F238E27FC236}">
                <a16:creationId xmlns:a16="http://schemas.microsoft.com/office/drawing/2014/main" id="{827193C6-7AC2-C4FD-1C8C-360BCF451168}"/>
              </a:ext>
            </a:extLst>
          </p:cNvPr>
          <p:cNvPicPr>
            <a:picLocks noGrp="1" noChangeAspect="1"/>
          </p:cNvPicPr>
          <p:nvPr>
            <p:ph sz="half" idx="11"/>
          </p:nvPr>
        </p:nvPicPr>
        <p:blipFill>
          <a:blip r:embed="rId3" cstate="screen">
            <a:extLst>
              <a:ext uri="{28A0092B-C50C-407E-A947-70E740481C1C}">
                <a14:useLocalDpi xmlns:a14="http://schemas.microsoft.com/office/drawing/2010/main"/>
              </a:ext>
            </a:extLst>
          </a:blip>
          <a:srcRect l="16816" r="16816"/>
          <a:stretch/>
        </p:blipFill>
        <p:spPr>
          <a:xfrm>
            <a:off x="6275027" y="548680"/>
            <a:ext cx="5556613" cy="5588597"/>
          </a:xfrm>
          <a:noFill/>
        </p:spPr>
      </p:pic>
      <p:sp>
        <p:nvSpPr>
          <p:cNvPr id="24" name="Footer Placeholder 23">
            <a:extLst>
              <a:ext uri="{FF2B5EF4-FFF2-40B4-BE49-F238E27FC236}">
                <a16:creationId xmlns:a16="http://schemas.microsoft.com/office/drawing/2014/main" id="{80A7D5B3-A071-AA10-697C-670344799644}"/>
              </a:ext>
            </a:extLst>
          </p:cNvPr>
          <p:cNvSpPr>
            <a:spLocks noGrp="1"/>
          </p:cNvSpPr>
          <p:nvPr>
            <p:ph type="ftr" sz="quarter" idx="3"/>
          </p:nvPr>
        </p:nvSpPr>
        <p:spPr>
          <a:xfrm>
            <a:off x="360001" y="6406364"/>
            <a:ext cx="4681537" cy="180000"/>
          </a:xfrm>
        </p:spPr>
        <p:txBody>
          <a:bodyPr>
            <a:normAutofit/>
          </a:bodyPr>
          <a:lstStyle/>
          <a:p>
            <a:pPr>
              <a:lnSpc>
                <a:spcPct val="90000"/>
              </a:lnSpc>
              <a:spcAft>
                <a:spcPts val="600"/>
              </a:spcAft>
            </a:pPr>
            <a:r>
              <a:rPr lang="en-GB" sz="600"/>
              <a:t>Victoria’s Path to Treaty</a:t>
            </a:r>
          </a:p>
        </p:txBody>
      </p:sp>
      <p:sp>
        <p:nvSpPr>
          <p:cNvPr id="4" name="Title 3">
            <a:extLst>
              <a:ext uri="{FF2B5EF4-FFF2-40B4-BE49-F238E27FC236}">
                <a16:creationId xmlns:a16="http://schemas.microsoft.com/office/drawing/2014/main" id="{5E4FC038-5B33-C22E-E32B-B99AC1186C46}"/>
              </a:ext>
            </a:extLst>
          </p:cNvPr>
          <p:cNvSpPr>
            <a:spLocks noGrp="1"/>
          </p:cNvSpPr>
          <p:nvPr>
            <p:ph type="title"/>
          </p:nvPr>
        </p:nvSpPr>
        <p:spPr>
          <a:xfrm>
            <a:off x="347639" y="359327"/>
            <a:ext cx="5568974" cy="2028273"/>
          </a:xfrm>
        </p:spPr>
        <p:txBody>
          <a:bodyPr anchor="t">
            <a:normAutofit fontScale="90000"/>
          </a:bodyPr>
          <a:lstStyle/>
          <a:p>
            <a:r>
              <a:rPr lang="en-AU" sz="5600"/>
              <a:t>Why the Victorian Government is negotiating Treaty</a:t>
            </a:r>
          </a:p>
        </p:txBody>
      </p:sp>
      <p:sp>
        <p:nvSpPr>
          <p:cNvPr id="5" name="Content Placeholder 11">
            <a:extLst>
              <a:ext uri="{FF2B5EF4-FFF2-40B4-BE49-F238E27FC236}">
                <a16:creationId xmlns:a16="http://schemas.microsoft.com/office/drawing/2014/main" id="{CBF52EF5-C90C-0D3C-86CA-9054F755E6F0}"/>
              </a:ext>
            </a:extLst>
          </p:cNvPr>
          <p:cNvSpPr>
            <a:spLocks noGrp="1"/>
          </p:cNvSpPr>
          <p:nvPr/>
        </p:nvSpPr>
        <p:spPr>
          <a:xfrm>
            <a:off x="347637" y="2590665"/>
            <a:ext cx="5568975" cy="3244784"/>
          </a:xfrm>
          <a:prstGeom prst="rect">
            <a:avLst/>
          </a:prstGeom>
        </p:spPr>
        <p:txBody>
          <a:bodyPr vert="horz" lIns="0" tIns="0" rIns="0" bIns="0" rtlCol="0">
            <a:normAutofit fontScale="92500" lnSpcReduction="10000"/>
          </a:bodyPr>
          <a:lstStyle>
            <a:lvl1pPr marL="0" indent="0" algn="l" defTabSz="914354" rtl="0" eaLnBrk="1" latinLnBrk="0" hangingPunct="1">
              <a:lnSpc>
                <a:spcPct val="100000"/>
              </a:lnSpc>
              <a:spcBef>
                <a:spcPts val="0"/>
              </a:spcBef>
              <a:spcAft>
                <a:spcPts val="1200"/>
              </a:spcAft>
              <a:buFont typeface="Arial" panose="020B0604020202020204" pitchFamily="34" charset="0"/>
              <a:buNone/>
              <a:defRPr sz="2000" b="0" i="0" kern="1200">
                <a:solidFill>
                  <a:schemeClr val="accent1"/>
                </a:solidFill>
                <a:latin typeface="+mn-lt"/>
                <a:ea typeface="+mn-ea"/>
                <a:cs typeface="+mn-cs"/>
              </a:defRPr>
            </a:lvl1pPr>
            <a:lvl2pPr marL="0" indent="0" algn="l" defTabSz="914354"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mn-ea"/>
                <a:cs typeface="+mn-cs"/>
              </a:defRPr>
            </a:lvl2pPr>
            <a:lvl3pPr marL="285750" indent="-285750" algn="l" defTabSz="914354"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mn-lt"/>
                <a:ea typeface="+mn-ea"/>
                <a:cs typeface="+mn-cs"/>
              </a:defRPr>
            </a:lvl3pPr>
            <a:lvl4pPr marL="359991" indent="-179996" algn="l" defTabSz="914354" rtl="0" eaLnBrk="1" latinLnBrk="0" hangingPunct="1">
              <a:lnSpc>
                <a:spcPct val="100000"/>
              </a:lnSpc>
              <a:spcBef>
                <a:spcPts val="0"/>
              </a:spcBef>
              <a:spcAft>
                <a:spcPts val="600"/>
              </a:spcAft>
              <a:buFont typeface="Arial" panose="020B0604020202020204" pitchFamily="34" charset="0"/>
              <a:buChar char="•"/>
              <a:defRPr lang="en-GB" sz="1800" b="0" i="0" kern="1200">
                <a:solidFill>
                  <a:schemeClr val="tx1"/>
                </a:solidFill>
                <a:latin typeface="+mn-lt"/>
                <a:ea typeface="+mn-ea"/>
                <a:cs typeface="+mn-cs"/>
              </a:defRPr>
            </a:lvl4pPr>
            <a:lvl5pPr marL="539987" indent="-179996" algn="l" defTabSz="914354"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mn-lt"/>
                <a:ea typeface="+mn-ea"/>
                <a:cs typeface="+mn-cs"/>
              </a:defRPr>
            </a:lvl5pPr>
            <a:lvl6pPr marL="719982" indent="-179996" algn="l" defTabSz="914354" rtl="0" eaLnBrk="1" latinLnBrk="0" hangingPunct="1">
              <a:lnSpc>
                <a:spcPct val="90000"/>
              </a:lnSpc>
              <a:spcBef>
                <a:spcPts val="0"/>
              </a:spcBef>
              <a:spcAft>
                <a:spcPts val="600"/>
              </a:spcAft>
              <a:buFont typeface="Arial" panose="020B0604020202020204" pitchFamily="34" charset="0"/>
              <a:buChar char="•"/>
              <a:defRPr sz="1200" b="0" i="0" kern="1200">
                <a:solidFill>
                  <a:schemeClr val="tx1"/>
                </a:solidFill>
                <a:latin typeface="VIC" pitchFamily="2" charset="77"/>
                <a:ea typeface="+mn-ea"/>
                <a:cs typeface="+mn-cs"/>
              </a:defRPr>
            </a:lvl6pPr>
            <a:lvl7pPr marL="899978" indent="-179996" algn="l" defTabSz="914354"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VIC" pitchFamily="2" charset="77"/>
                <a:ea typeface="+mn-ea"/>
                <a:cs typeface="+mn-cs"/>
              </a:defRPr>
            </a:lvl7pPr>
            <a:lvl8pPr marL="1079973" indent="-179996" algn="l" defTabSz="914354"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VIC" pitchFamily="2" charset="77"/>
                <a:ea typeface="+mn-ea"/>
                <a:cs typeface="+mn-cs"/>
              </a:defRPr>
            </a:lvl8pPr>
            <a:lvl9pPr marL="1259969" indent="-179996" algn="l" defTabSz="914354"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VIC" pitchFamily="2" charset="77"/>
                <a:ea typeface="+mn-ea"/>
                <a:cs typeface="+mn-cs"/>
              </a:defRPr>
            </a:lvl9pPr>
          </a:lstStyle>
          <a:p>
            <a:pPr lvl="2"/>
            <a:r>
              <a:rPr lang="en-US" sz="2200"/>
              <a:t>Throughout our history, First Peoples have been excluded from social and economic opportunities. </a:t>
            </a:r>
          </a:p>
          <a:p>
            <a:pPr marL="0" lvl="2" indent="0">
              <a:buNone/>
            </a:pPr>
            <a:endParaRPr lang="en-AU" sz="2200" b="1"/>
          </a:p>
          <a:p>
            <a:pPr lvl="2"/>
            <a:r>
              <a:rPr lang="en-AU" sz="2200"/>
              <a:t>Treaty is a practical way for First Peoples to have a say about the policies that impact First Peoples’ health, housing and education.</a:t>
            </a:r>
          </a:p>
          <a:p>
            <a:pPr marL="0" lvl="2" indent="0">
              <a:buNone/>
            </a:pPr>
            <a:endParaRPr lang="en-AU" sz="2200"/>
          </a:p>
          <a:p>
            <a:pPr lvl="2"/>
            <a:r>
              <a:rPr lang="en-AU" sz="2200" b="1"/>
              <a:t>Laws and policies work best when people affected by them have a say in how they work. </a:t>
            </a:r>
          </a:p>
          <a:p>
            <a:pPr lvl="2"/>
            <a:endParaRPr lang="en-US" sz="2100"/>
          </a:p>
          <a:p>
            <a:endParaRPr lang="en-AU"/>
          </a:p>
        </p:txBody>
      </p:sp>
    </p:spTree>
    <p:extLst>
      <p:ext uri="{BB962C8B-B14F-4D97-AF65-F5344CB8AC3E}">
        <p14:creationId xmlns:p14="http://schemas.microsoft.com/office/powerpoint/2010/main" val="4267280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ED5DD-6196-6A18-51D3-DCC4168B9FD0}"/>
              </a:ext>
            </a:extLst>
          </p:cNvPr>
          <p:cNvSpPr>
            <a:spLocks noGrp="1"/>
          </p:cNvSpPr>
          <p:nvPr>
            <p:ph type="title"/>
          </p:nvPr>
        </p:nvSpPr>
        <p:spPr>
          <a:xfrm>
            <a:off x="347638" y="359327"/>
            <a:ext cx="11496362" cy="1845537"/>
          </a:xfrm>
        </p:spPr>
        <p:txBody>
          <a:bodyPr/>
          <a:lstStyle/>
          <a:p>
            <a:r>
              <a:rPr lang="en-AU"/>
              <a:t>Context for Victoria’s Treaty</a:t>
            </a:r>
          </a:p>
        </p:txBody>
      </p:sp>
      <p:sp>
        <p:nvSpPr>
          <p:cNvPr id="13" name="Content Placeholder 12">
            <a:extLst>
              <a:ext uri="{FF2B5EF4-FFF2-40B4-BE49-F238E27FC236}">
                <a16:creationId xmlns:a16="http://schemas.microsoft.com/office/drawing/2014/main" id="{CAF1C2D1-E50D-5263-479B-5C2B7840BC74}"/>
              </a:ext>
            </a:extLst>
          </p:cNvPr>
          <p:cNvSpPr>
            <a:spLocks noGrp="1"/>
          </p:cNvSpPr>
          <p:nvPr>
            <p:ph sz="half" idx="1"/>
          </p:nvPr>
        </p:nvSpPr>
        <p:spPr/>
        <p:txBody>
          <a:bodyPr/>
          <a:lstStyle/>
          <a:p>
            <a:pPr lvl="2"/>
            <a:r>
              <a:rPr lang="en-AU" sz="2000"/>
              <a:t>In 2014 the Victorian Government conducted Treaty talks across the state.</a:t>
            </a:r>
          </a:p>
          <a:p>
            <a:pPr lvl="2"/>
            <a:r>
              <a:rPr lang="en-AU" sz="2000"/>
              <a:t>In 2016 the Victorian Government announced commitment to Treaty.</a:t>
            </a:r>
          </a:p>
          <a:p>
            <a:pPr lvl="2"/>
            <a:r>
              <a:rPr lang="en-AU" sz="2000"/>
              <a:t>Victorian Government spent the past 9 years putting the foundations in place.</a:t>
            </a:r>
          </a:p>
          <a:p>
            <a:pPr lvl="2"/>
            <a:r>
              <a:rPr lang="en-AU" sz="2000"/>
              <a:t>Productivity Commission 2024 report shows insufficient progress on closing the gap.</a:t>
            </a:r>
          </a:p>
          <a:p>
            <a:pPr lvl="2"/>
            <a:r>
              <a:rPr lang="en-AU" sz="2000"/>
              <a:t>Treaty and Truth, led by First People is </a:t>
            </a:r>
            <a:r>
              <a:rPr lang="en-AU" sz="2000" b="1"/>
              <a:t>the best way to deliver reforms to close the gap.  </a:t>
            </a:r>
          </a:p>
          <a:p>
            <a:pPr algn="l" rtl="0" fontAlgn="base">
              <a:lnSpc>
                <a:spcPts val="1125"/>
              </a:lnSpc>
            </a:pPr>
            <a:r>
              <a:rPr lang="en-AU" sz="1800" b="0" i="0">
                <a:solidFill>
                  <a:srgbClr val="000000"/>
                </a:solidFill>
                <a:effectLst/>
                <a:latin typeface="vic" panose="00000500000000000000" pitchFamily="2" charset="0"/>
              </a:rPr>
              <a:t>​</a:t>
            </a:r>
            <a:endParaRPr lang="en-AU"/>
          </a:p>
          <a:p>
            <a:endParaRPr lang="en-AU"/>
          </a:p>
        </p:txBody>
      </p:sp>
      <p:pic>
        <p:nvPicPr>
          <p:cNvPr id="16" name="Content Placeholder 5" descr="A person standing at a podium&#10;&#10;Description automatically generated">
            <a:extLst>
              <a:ext uri="{FF2B5EF4-FFF2-40B4-BE49-F238E27FC236}">
                <a16:creationId xmlns:a16="http://schemas.microsoft.com/office/drawing/2014/main" id="{25CD5C89-0681-8A1D-6D13-50D1D9609991}"/>
              </a:ext>
            </a:extLst>
          </p:cNvPr>
          <p:cNvPicPr>
            <a:picLocks noGrp="1" noChangeAspect="1"/>
          </p:cNvPicPr>
          <p:nvPr>
            <p:ph sz="half" idx="11"/>
          </p:nvPr>
        </p:nvPicPr>
        <p:blipFill rotWithShape="1">
          <a:blip r:embed="rId3" cstate="screen">
            <a:extLst>
              <a:ext uri="{28A0092B-C50C-407E-A947-70E740481C1C}">
                <a14:useLocalDpi xmlns:a14="http://schemas.microsoft.com/office/drawing/2010/main"/>
              </a:ext>
            </a:extLst>
          </a:blip>
          <a:srcRect t="-46"/>
          <a:stretch/>
        </p:blipFill>
        <p:spPr>
          <a:xfrm>
            <a:off x="6275388" y="2353940"/>
            <a:ext cx="5556250" cy="3705870"/>
          </a:xfrm>
          <a:prstGeom prst="rect">
            <a:avLst/>
          </a:prstGeom>
        </p:spPr>
      </p:pic>
      <p:sp>
        <p:nvSpPr>
          <p:cNvPr id="17" name="Footer Placeholder 16">
            <a:extLst>
              <a:ext uri="{FF2B5EF4-FFF2-40B4-BE49-F238E27FC236}">
                <a16:creationId xmlns:a16="http://schemas.microsoft.com/office/drawing/2014/main" id="{032BB90E-03FB-2E5B-7640-5058DA89491C}"/>
              </a:ext>
            </a:extLst>
          </p:cNvPr>
          <p:cNvSpPr>
            <a:spLocks noGrp="1"/>
          </p:cNvSpPr>
          <p:nvPr>
            <p:ph type="ftr" sz="quarter" idx="3"/>
          </p:nvPr>
        </p:nvSpPr>
        <p:spPr/>
        <p:txBody>
          <a:bodyPr/>
          <a:lstStyle/>
          <a:p>
            <a:r>
              <a:rPr lang="en-GB"/>
              <a:t>Victoria’s Path to Treaty</a:t>
            </a:r>
          </a:p>
        </p:txBody>
      </p:sp>
    </p:spTree>
    <p:extLst>
      <p:ext uri="{BB962C8B-B14F-4D97-AF65-F5344CB8AC3E}">
        <p14:creationId xmlns:p14="http://schemas.microsoft.com/office/powerpoint/2010/main" val="924885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37A7D-0664-B3EF-15E1-AF7EB7706C50}"/>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7AF0887-8120-232D-FBA7-46CC617348A0}"/>
              </a:ext>
            </a:extLst>
          </p:cNvPr>
          <p:cNvSpPr>
            <a:spLocks noGrp="1"/>
          </p:cNvSpPr>
          <p:nvPr>
            <p:ph sz="half" idx="1"/>
          </p:nvPr>
        </p:nvSpPr>
        <p:spPr>
          <a:xfrm>
            <a:off x="347638" y="2276872"/>
            <a:ext cx="5568975" cy="3860402"/>
          </a:xfrm>
        </p:spPr>
        <p:txBody>
          <a:bodyPr>
            <a:normAutofit lnSpcReduction="10000"/>
          </a:bodyPr>
          <a:lstStyle/>
          <a:p>
            <a:pPr marL="285750" lvl="1" indent="-285750">
              <a:buFont typeface="Arial" panose="020B0604020202020204" pitchFamily="34" charset="0"/>
              <a:buChar char="•"/>
            </a:pPr>
            <a:r>
              <a:rPr lang="en-AU" sz="2000"/>
              <a:t>Two Acts of Parliament passed.</a:t>
            </a:r>
          </a:p>
          <a:p>
            <a:pPr marL="285750" lvl="1" indent="-285750">
              <a:buFont typeface="Arial" panose="020B0604020202020204" pitchFamily="34" charset="0"/>
              <a:buChar char="•"/>
            </a:pPr>
            <a:endParaRPr lang="en-AU" sz="2000"/>
          </a:p>
          <a:p>
            <a:pPr marL="285750" lvl="1" indent="-285750">
              <a:buFont typeface="Arial" panose="020B0604020202020204" pitchFamily="34" charset="0"/>
              <a:buChar char="•"/>
            </a:pPr>
            <a:r>
              <a:rPr lang="en-AU" sz="2000"/>
              <a:t>Key foundation elements established:</a:t>
            </a:r>
          </a:p>
          <a:p>
            <a:pPr marL="645741" lvl="3"/>
            <a:r>
              <a:rPr lang="en-AU" sz="2000" b="1"/>
              <a:t>Representation</a:t>
            </a:r>
            <a:r>
              <a:rPr lang="en-AU" sz="2000"/>
              <a:t> (the First Peoples’ Assembly of Victoria)</a:t>
            </a:r>
          </a:p>
          <a:p>
            <a:pPr marL="645741" lvl="3"/>
            <a:r>
              <a:rPr lang="en-AU" sz="2000" b="1"/>
              <a:t>The Rule Book </a:t>
            </a:r>
            <a:r>
              <a:rPr lang="en-AU" sz="2000"/>
              <a:t>(The Treaty Negotiations Framework)</a:t>
            </a:r>
          </a:p>
          <a:p>
            <a:pPr marL="645741" lvl="3"/>
            <a:r>
              <a:rPr lang="en-AU" sz="2000" b="1"/>
              <a:t>The Umpire </a:t>
            </a:r>
            <a:r>
              <a:rPr lang="en-AU" sz="2000"/>
              <a:t>(The Treaty Authority). </a:t>
            </a:r>
          </a:p>
          <a:p>
            <a:pPr marL="465745" lvl="3" indent="0">
              <a:buNone/>
            </a:pPr>
            <a:endParaRPr lang="en-AU" sz="2000"/>
          </a:p>
          <a:p>
            <a:pPr marL="285750" lvl="1" indent="-285750">
              <a:buFont typeface="Arial" panose="020B0604020202020204" pitchFamily="34" charset="0"/>
              <a:buChar char="•"/>
            </a:pPr>
            <a:r>
              <a:rPr lang="en-AU" sz="2000"/>
              <a:t>Underpinned by truth telling - Yoorrook Justice Commission.</a:t>
            </a:r>
          </a:p>
          <a:p>
            <a:pPr lvl="1"/>
            <a:endParaRPr lang="en-AU" sz="1900">
              <a:solidFill>
                <a:schemeClr val="accent1"/>
              </a:solidFill>
            </a:endParaRPr>
          </a:p>
        </p:txBody>
      </p:sp>
      <p:pic>
        <p:nvPicPr>
          <p:cNvPr id="6" name="Content Placeholder 5" descr="A group of people posing for a photo">
            <a:extLst>
              <a:ext uri="{FF2B5EF4-FFF2-40B4-BE49-F238E27FC236}">
                <a16:creationId xmlns:a16="http://schemas.microsoft.com/office/drawing/2014/main" id="{38C144B8-4AF7-CC1B-BC7D-C506E4B262C2}"/>
              </a:ext>
            </a:extLst>
          </p:cNvPr>
          <p:cNvPicPr>
            <a:picLocks noGrp="1" noChangeAspect="1"/>
          </p:cNvPicPr>
          <p:nvPr>
            <p:ph sz="half" idx="11"/>
          </p:nvPr>
        </p:nvPicPr>
        <p:blipFill>
          <a:blip r:embed="rId3" cstate="screen">
            <a:extLst>
              <a:ext uri="{28A0092B-C50C-407E-A947-70E740481C1C}">
                <a14:useLocalDpi xmlns:a14="http://schemas.microsoft.com/office/drawing/2010/main"/>
              </a:ext>
            </a:extLst>
          </a:blip>
          <a:srcRect l="18101" r="15530"/>
          <a:stretch/>
        </p:blipFill>
        <p:spPr>
          <a:xfrm>
            <a:off x="6275027" y="548680"/>
            <a:ext cx="5556613" cy="5588597"/>
          </a:xfrm>
          <a:noFill/>
        </p:spPr>
      </p:pic>
      <p:sp>
        <p:nvSpPr>
          <p:cNvPr id="18" name="Footer Placeholder 17">
            <a:extLst>
              <a:ext uri="{FF2B5EF4-FFF2-40B4-BE49-F238E27FC236}">
                <a16:creationId xmlns:a16="http://schemas.microsoft.com/office/drawing/2014/main" id="{11143B34-077E-2376-29DF-5E48E53B9A75}"/>
              </a:ext>
            </a:extLst>
          </p:cNvPr>
          <p:cNvSpPr>
            <a:spLocks noGrp="1"/>
          </p:cNvSpPr>
          <p:nvPr>
            <p:ph type="ftr" sz="quarter" idx="3"/>
          </p:nvPr>
        </p:nvSpPr>
        <p:spPr>
          <a:xfrm>
            <a:off x="360001" y="6406364"/>
            <a:ext cx="4681537" cy="180000"/>
          </a:xfrm>
        </p:spPr>
        <p:txBody>
          <a:bodyPr>
            <a:normAutofit/>
          </a:bodyPr>
          <a:lstStyle/>
          <a:p>
            <a:pPr>
              <a:lnSpc>
                <a:spcPct val="90000"/>
              </a:lnSpc>
              <a:spcAft>
                <a:spcPts val="600"/>
              </a:spcAft>
            </a:pPr>
            <a:r>
              <a:rPr lang="en-GB" sz="600"/>
              <a:t>Victoria’s Path to Treaty</a:t>
            </a:r>
          </a:p>
        </p:txBody>
      </p:sp>
      <p:sp>
        <p:nvSpPr>
          <p:cNvPr id="4" name="Title 3">
            <a:extLst>
              <a:ext uri="{FF2B5EF4-FFF2-40B4-BE49-F238E27FC236}">
                <a16:creationId xmlns:a16="http://schemas.microsoft.com/office/drawing/2014/main" id="{B202999B-3581-4486-F385-51ACA445082B}"/>
              </a:ext>
            </a:extLst>
          </p:cNvPr>
          <p:cNvSpPr>
            <a:spLocks noGrp="1"/>
          </p:cNvSpPr>
          <p:nvPr>
            <p:ph type="title"/>
          </p:nvPr>
        </p:nvSpPr>
        <p:spPr>
          <a:xfrm>
            <a:off x="347638" y="359327"/>
            <a:ext cx="5568975" cy="1845537"/>
          </a:xfrm>
        </p:spPr>
        <p:txBody>
          <a:bodyPr anchor="t">
            <a:normAutofit/>
          </a:bodyPr>
          <a:lstStyle/>
          <a:p>
            <a:r>
              <a:rPr lang="en-US"/>
              <a:t>Foundations for Victoria’s Treaty</a:t>
            </a:r>
            <a:endParaRPr lang="en-AU"/>
          </a:p>
        </p:txBody>
      </p:sp>
    </p:spTree>
    <p:extLst>
      <p:ext uri="{BB962C8B-B14F-4D97-AF65-F5344CB8AC3E}">
        <p14:creationId xmlns:p14="http://schemas.microsoft.com/office/powerpoint/2010/main" val="2837789510"/>
      </p:ext>
    </p:extLst>
  </p:cSld>
  <p:clrMapOvr>
    <a:masterClrMapping/>
  </p:clrMapOvr>
</p:sld>
</file>

<file path=ppt/theme/theme1.xml><?xml version="1.0" encoding="utf-8"?>
<a:theme xmlns:a="http://schemas.openxmlformats.org/drawingml/2006/main" name="Master">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PC PowerPoint Wide 16x9_V01" id="{E6A22CDA-76AC-6D4C-A9F2-5B73418D866C}" vid="{17B82E6B-DB8F-4A48-829F-CDE88DECD7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09E1B9D57FDE4CA6EB7518B7A400EB" ma:contentTypeVersion="18" ma:contentTypeDescription="Create a new document." ma:contentTypeScope="" ma:versionID="e025e16a640773ae6074363d67c09a87">
  <xsd:schema xmlns:xsd="http://www.w3.org/2001/XMLSchema" xmlns:xs="http://www.w3.org/2001/XMLSchema" xmlns:p="http://schemas.microsoft.com/office/2006/metadata/properties" xmlns:ns2="6231cf20-e41b-44e3-83cb-40fa8204cdb9" xmlns:ns3="91ae7081-25b9-4f07-932d-118a8f306d12" targetNamespace="http://schemas.microsoft.com/office/2006/metadata/properties" ma:root="true" ma:fieldsID="5b5cf0f8e56459ae7c38637e1a1a2438" ns2:_="" ns3:_="">
    <xsd:import namespace="6231cf20-e41b-44e3-83cb-40fa8204cdb9"/>
    <xsd:import namespace="91ae7081-25b9-4f07-932d-118a8f306d1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DateTaken" minOccurs="0"/>
                <xsd:element ref="ns2:MediaServiceSearchProperties" minOccurs="0"/>
                <xsd:element ref="ns2:Status" minOccurs="0"/>
                <xsd:element ref="ns2:MediaServiceLocation" minOccurs="0"/>
                <xsd:element ref="ns2:id273f7cebf34c57afaf80825746575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1cf20-e41b-44e3-83cb-40fa8204cd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Status" ma:index="22" nillable="true" ma:displayName="Status" ma:format="Dropdown" ma:internalName="Status">
      <xsd:simpleType>
        <xsd:restriction base="dms:Text">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id273f7cebf34c57afaf808257465755" ma:index="25" nillable="true" ma:taxonomy="true" ma:internalName="id273f7cebf34c57afaf808257465755" ma:taxonomyFieldName="BCS_x0020_Activity" ma:displayName="BCS Activity" ma:default="" ma:fieldId="{2d273f7c-ebf3-4c57-afaf-808257465755}" ma:sspId="9292314e-c97d-49c1-8ae7-4cb6e1c4f97c" ma:termSetId="771eed19-5370-4a80-8675-af633e7db17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ae7081-25b9-4f07-932d-118a8f306d1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a869474-e5a1-42b4-8711-8db8c441c455}" ma:internalName="TaxCatchAll" ma:showField="CatchAllData" ma:web="91ae7081-25b9-4f07-932d-118a8f306d1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31cf20-e41b-44e3-83cb-40fa8204cdb9">
      <Terms xmlns="http://schemas.microsoft.com/office/infopath/2007/PartnerControls"/>
    </lcf76f155ced4ddcb4097134ff3c332f>
    <TaxCatchAll xmlns="91ae7081-25b9-4f07-932d-118a8f306d12" xsi:nil="true"/>
    <Status xmlns="6231cf20-e41b-44e3-83cb-40fa8204cdb9" xsi:nil="true"/>
    <id273f7cebf34c57afaf808257465755 xmlns="6231cf20-e41b-44e3-83cb-40fa8204cdb9">
      <Terms xmlns="http://schemas.microsoft.com/office/infopath/2007/PartnerControls"/>
    </id273f7cebf34c57afaf808257465755>
  </documentManagement>
</p:properties>
</file>

<file path=customXml/itemProps1.xml><?xml version="1.0" encoding="utf-8"?>
<ds:datastoreItem xmlns:ds="http://schemas.openxmlformats.org/officeDocument/2006/customXml" ds:itemID="{A65B846D-197A-4C70-8A6B-BE57C7532710}">
  <ds:schemaRefs>
    <ds:schemaRef ds:uri="6231cf20-e41b-44e3-83cb-40fa8204cdb9"/>
    <ds:schemaRef ds:uri="91ae7081-25b9-4f07-932d-118a8f306d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9DA2E8F-CDF2-42AC-B78C-AA297970D990}">
  <ds:schemaRefs>
    <ds:schemaRef ds:uri="http://schemas.microsoft.com/sharepoint/v3/contenttype/forms"/>
  </ds:schemaRefs>
</ds:datastoreItem>
</file>

<file path=customXml/itemProps3.xml><?xml version="1.0" encoding="utf-8"?>
<ds:datastoreItem xmlns:ds="http://schemas.openxmlformats.org/officeDocument/2006/customXml" ds:itemID="{732F62C7-86FB-4640-9639-82F24C0FEF05}">
  <ds:schemaRefs>
    <ds:schemaRef ds:uri="http://purl.org/dc/terms/"/>
    <ds:schemaRef ds:uri="6231cf20-e41b-44e3-83cb-40fa8204cdb9"/>
    <ds:schemaRef ds:uri="http://schemas.microsoft.com/office/2006/documentManagement/types"/>
    <ds:schemaRef ds:uri="http://schemas.microsoft.com/office/infopath/2007/PartnerControls"/>
    <ds:schemaRef ds:uri="http://purl.org/dc/elements/1.1/"/>
    <ds:schemaRef ds:uri="http://schemas.microsoft.com/office/2006/metadata/properties"/>
    <ds:schemaRef ds:uri="91ae7081-25b9-4f07-932d-118a8f306d12"/>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DPC Theme Master 2024</Template>
  <TotalTime>2</TotalTime>
  <Words>3211</Words>
  <Application>Microsoft Office PowerPoint</Application>
  <PresentationFormat>Widescreen</PresentationFormat>
  <Paragraphs>334</Paragraphs>
  <Slides>25</Slides>
  <Notes>25</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Aptos</vt:lpstr>
      <vt:lpstr>Aptos Display</vt:lpstr>
      <vt:lpstr>Arial</vt:lpstr>
      <vt:lpstr>Calibri</vt:lpstr>
      <vt:lpstr>Heading Now 71-78</vt:lpstr>
      <vt:lpstr>Heading Now 71-78 Bold</vt:lpstr>
      <vt:lpstr>Symbol</vt:lpstr>
      <vt:lpstr>Times</vt:lpstr>
      <vt:lpstr>Times New Roman</vt:lpstr>
      <vt:lpstr>Trebuchet MS</vt:lpstr>
      <vt:lpstr>vic</vt:lpstr>
      <vt:lpstr>vic</vt:lpstr>
      <vt:lpstr>VIC Light</vt:lpstr>
      <vt:lpstr>Master</vt:lpstr>
      <vt:lpstr>Victoria’s  Path to Treaty</vt:lpstr>
      <vt:lpstr>Acknowledgement of Country</vt:lpstr>
      <vt:lpstr>How to use this presentation </vt:lpstr>
      <vt:lpstr>Contents</vt:lpstr>
      <vt:lpstr>Our history, Our present</vt:lpstr>
      <vt:lpstr>What is Treaty</vt:lpstr>
      <vt:lpstr>Why the Victorian Government is negotiating Treaty</vt:lpstr>
      <vt:lpstr>Context for Victoria’s Treaty</vt:lpstr>
      <vt:lpstr>Foundations for Victoria’s Treaty</vt:lpstr>
      <vt:lpstr>Telling the Truth about Victoria’s history </vt:lpstr>
      <vt:lpstr>The Yoorrook Justice Commission </vt:lpstr>
      <vt:lpstr>Treaty in Victoria</vt:lpstr>
      <vt:lpstr>The Representative – First Peoples’ Assembly of Victoria </vt:lpstr>
      <vt:lpstr>The Rules – Treaty Negotiation Framework </vt:lpstr>
      <vt:lpstr>The Umpire – Treaty Authority </vt:lpstr>
      <vt:lpstr>Treaty negotiations have commenced </vt:lpstr>
      <vt:lpstr>Statewide and Local Treaties</vt:lpstr>
      <vt:lpstr>Local Treaties</vt:lpstr>
      <vt:lpstr>Where we are going</vt:lpstr>
      <vt:lpstr>Where we’ve been and where we’re going</vt:lpstr>
      <vt:lpstr>How Treaty is being negotiated</vt:lpstr>
      <vt:lpstr>What Treaty will deliver </vt:lpstr>
      <vt:lpstr>Statewide Treaty negotiation focus </vt:lpstr>
      <vt:lpstr>How you can get involved </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ATTACHMENT B -TREATY TEMPLATE PRESENTATION.pptx</dc:title>
  <dc:creator>Georgina Hillman Nero (DPC)</dc:creator>
  <cp:lastModifiedBy>Patrick Dobson (DPC)</cp:lastModifiedBy>
  <cp:revision>2</cp:revision>
  <dcterms:created xsi:type="dcterms:W3CDTF">2024-09-20T06:36:38Z</dcterms:created>
  <dcterms:modified xsi:type="dcterms:W3CDTF">2025-03-07T03:31:21Z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58ebbd-6c5e-441f-bfc9-4eb8c11e3978_Enabled">
    <vt:lpwstr>true</vt:lpwstr>
  </property>
  <property fmtid="{D5CDD505-2E9C-101B-9397-08002B2CF9AE}" pid="3" name="MSIP_Label_7158ebbd-6c5e-441f-bfc9-4eb8c11e3978_SetDate">
    <vt:lpwstr>2024-04-23T03:10:59Z</vt:lpwstr>
  </property>
  <property fmtid="{D5CDD505-2E9C-101B-9397-08002B2CF9AE}" pid="4" name="MSIP_Label_7158ebbd-6c5e-441f-bfc9-4eb8c11e3978_Method">
    <vt:lpwstr>Privileged</vt:lpwstr>
  </property>
  <property fmtid="{D5CDD505-2E9C-101B-9397-08002B2CF9AE}" pid="5" name="MSIP_Label_7158ebbd-6c5e-441f-bfc9-4eb8c11e3978_Name">
    <vt:lpwstr>7158ebbd-6c5e-441f-bfc9-4eb8c11e3978</vt:lpwstr>
  </property>
  <property fmtid="{D5CDD505-2E9C-101B-9397-08002B2CF9AE}" pid="6" name="MSIP_Label_7158ebbd-6c5e-441f-bfc9-4eb8c11e3978_SiteId">
    <vt:lpwstr>722ea0be-3e1c-4b11-ad6f-9401d6856e24</vt:lpwstr>
  </property>
  <property fmtid="{D5CDD505-2E9C-101B-9397-08002B2CF9AE}" pid="7" name="MSIP_Label_7158ebbd-6c5e-441f-bfc9-4eb8c11e3978_ActionId">
    <vt:lpwstr>9e96f76b-2a06-4c25-a672-78112e62fb2f</vt:lpwstr>
  </property>
  <property fmtid="{D5CDD505-2E9C-101B-9397-08002B2CF9AE}" pid="8" name="MSIP_Label_7158ebbd-6c5e-441f-bfc9-4eb8c11e3978_ContentBits">
    <vt:lpwstr>2</vt:lpwstr>
  </property>
  <property fmtid="{D5CDD505-2E9C-101B-9397-08002B2CF9AE}" pid="9" name="ClassificationContentMarkingFooterLocations">
    <vt:lpwstr>DPC Master:5</vt:lpwstr>
  </property>
  <property fmtid="{D5CDD505-2E9C-101B-9397-08002B2CF9AE}" pid="10" name="ClassificationContentMarkingFooterText">
    <vt:lpwstr>OFFICIAL</vt:lpwstr>
  </property>
  <property fmtid="{D5CDD505-2E9C-101B-9397-08002B2CF9AE}" pid="11" name="ContentTypeId">
    <vt:lpwstr>0x0101005C09E1B9D57FDE4CA6EB7518B7A400EB</vt:lpwstr>
  </property>
  <property fmtid="{D5CDD505-2E9C-101B-9397-08002B2CF9AE}" pid="12" name="MediaServiceImageTags">
    <vt:lpwstr/>
  </property>
  <property fmtid="{D5CDD505-2E9C-101B-9397-08002B2CF9AE}" pid="13" name="ABCDecisionCategory">
    <vt:lpwstr/>
  </property>
  <property fmtid="{D5CDD505-2E9C-101B-9397-08002B2CF9AE}" pid="14" name="ABCRequestFrom_0">
    <vt:lpwstr/>
  </property>
  <property fmtid="{D5CDD505-2E9C-101B-9397-08002B2CF9AE}" pid="15" name="ABCStage">
    <vt:lpwstr/>
  </property>
  <property fmtid="{D5CDD505-2E9C-101B-9397-08002B2CF9AE}" pid="16" name="ABCAccessCaveats_0">
    <vt:lpwstr/>
  </property>
  <property fmtid="{D5CDD505-2E9C-101B-9397-08002B2CF9AE}" pid="17" name="ABCSecurityClassification">
    <vt:lpwstr/>
  </property>
  <property fmtid="{D5CDD505-2E9C-101B-9397-08002B2CF9AE}" pid="18" name="ABCDecisionCategory_0">
    <vt:lpwstr/>
  </property>
  <property fmtid="{D5CDD505-2E9C-101B-9397-08002B2CF9AE}" pid="19" name="TaxCatchAll">
    <vt:lpwstr/>
  </property>
  <property fmtid="{D5CDD505-2E9C-101B-9397-08002B2CF9AE}" pid="20" name="ABCRequestFrom">
    <vt:lpwstr/>
  </property>
  <property fmtid="{D5CDD505-2E9C-101B-9397-08002B2CF9AE}" pid="21" name="ABCTasks">
    <vt:lpwstr/>
  </property>
  <property fmtid="{D5CDD505-2E9C-101B-9397-08002B2CF9AE}" pid="22" name="ABCStage_0">
    <vt:lpwstr/>
  </property>
  <property fmtid="{D5CDD505-2E9C-101B-9397-08002B2CF9AE}" pid="23" name="ABCTimeframe_0">
    <vt:lpwstr/>
  </property>
  <property fmtid="{D5CDD505-2E9C-101B-9397-08002B2CF9AE}" pid="24" name="ABCTimeframe">
    <vt:lpwstr/>
  </property>
  <property fmtid="{D5CDD505-2E9C-101B-9397-08002B2CF9AE}" pid="25" name="ABCSecurityClassification_0">
    <vt:lpwstr/>
  </property>
  <property fmtid="{D5CDD505-2E9C-101B-9397-08002B2CF9AE}" pid="26" name="ABCAccessCaveats">
    <vt:lpwstr/>
  </property>
  <property fmtid="{D5CDD505-2E9C-101B-9397-08002B2CF9AE}" pid="27" name="ABCTasks_0">
    <vt:lpwstr/>
  </property>
  <property fmtid="{D5CDD505-2E9C-101B-9397-08002B2CF9AE}" pid="28" name="ABCDocumentReference">
    <vt:lpwstr/>
  </property>
  <property fmtid="{D5CDD505-2E9C-101B-9397-08002B2CF9AE}" pid="29" name="_docset_NoMedatataSyncRequired">
    <vt:lpwstr>True</vt:lpwstr>
  </property>
  <property fmtid="{D5CDD505-2E9C-101B-9397-08002B2CF9AE}" pid="30" name="BCS_x0020_Activity">
    <vt:lpwstr/>
  </property>
  <property fmtid="{D5CDD505-2E9C-101B-9397-08002B2CF9AE}" pid="31" name="BCS Activity">
    <vt:lpwstr/>
  </property>
</Properties>
</file>